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5" r:id="rId3"/>
  </p:sldMasterIdLst>
  <p:handoutMasterIdLst>
    <p:handoutMasterId r:id="rId54"/>
  </p:handoutMasterIdLst>
  <p:sldIdLst>
    <p:sldId id="256" r:id="rId4"/>
    <p:sldId id="265" r:id="rId5"/>
    <p:sldId id="286" r:id="rId6"/>
    <p:sldId id="274" r:id="rId7"/>
    <p:sldId id="326" r:id="rId8"/>
    <p:sldId id="268" r:id="rId9"/>
    <p:sldId id="269" r:id="rId10"/>
    <p:sldId id="322" r:id="rId11"/>
    <p:sldId id="293" r:id="rId12"/>
    <p:sldId id="287" r:id="rId13"/>
    <p:sldId id="290" r:id="rId14"/>
    <p:sldId id="299" r:id="rId15"/>
    <p:sldId id="294" r:id="rId16"/>
    <p:sldId id="325" r:id="rId17"/>
    <p:sldId id="323" r:id="rId18"/>
    <p:sldId id="324" r:id="rId19"/>
    <p:sldId id="273" r:id="rId20"/>
    <p:sldId id="316" r:id="rId21"/>
    <p:sldId id="318" r:id="rId22"/>
    <p:sldId id="275" r:id="rId23"/>
    <p:sldId id="280" r:id="rId24"/>
    <p:sldId id="327" r:id="rId25"/>
    <p:sldId id="296" r:id="rId26"/>
    <p:sldId id="311" r:id="rId27"/>
    <p:sldId id="310" r:id="rId28"/>
    <p:sldId id="319" r:id="rId29"/>
    <p:sldId id="313" r:id="rId30"/>
    <p:sldId id="312" r:id="rId31"/>
    <p:sldId id="303" r:id="rId32"/>
    <p:sldId id="297" r:id="rId33"/>
    <p:sldId id="309" r:id="rId34"/>
    <p:sldId id="300" r:id="rId35"/>
    <p:sldId id="307" r:id="rId36"/>
    <p:sldId id="291" r:id="rId37"/>
    <p:sldId id="292" r:id="rId38"/>
    <p:sldId id="315" r:id="rId39"/>
    <p:sldId id="308" r:id="rId40"/>
    <p:sldId id="278" r:id="rId41"/>
    <p:sldId id="277" r:id="rId42"/>
    <p:sldId id="282" r:id="rId43"/>
    <p:sldId id="279" r:id="rId44"/>
    <p:sldId id="306" r:id="rId45"/>
    <p:sldId id="301" r:id="rId46"/>
    <p:sldId id="302" r:id="rId47"/>
    <p:sldId id="263" r:id="rId48"/>
    <p:sldId id="289" r:id="rId49"/>
    <p:sldId id="314" r:id="rId50"/>
    <p:sldId id="305" r:id="rId51"/>
    <p:sldId id="320" r:id="rId52"/>
    <p:sldId id="262" r:id="rId53"/>
  </p:sldIdLst>
  <p:sldSz cx="9144000" cy="6858000" type="screen4x3"/>
  <p:notesSz cx="7099300" cy="939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5326"/>
    <a:srgbClr val="DDD9C3"/>
    <a:srgbClr val="3E5E72"/>
    <a:srgbClr val="6F6D62"/>
  </p:clrMru>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06" autoAdjust="0"/>
  </p:normalViewPr>
  <p:slideViewPr>
    <p:cSldViewPr>
      <p:cViewPr varScale="1">
        <p:scale>
          <a:sx n="72" d="100"/>
          <a:sy n="72" d="100"/>
        </p:scale>
        <p:origin x="-110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2352" y="-102"/>
      </p:cViewPr>
      <p:guideLst>
        <p:guide orient="horz" pos="2960"/>
        <p:guide pos="2236"/>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469900"/>
          </a:xfrm>
          <a:prstGeom prst="rect">
            <a:avLst/>
          </a:prstGeom>
        </p:spPr>
        <p:txBody>
          <a:bodyPr vert="horz" lIns="91440" tIns="45720" rIns="91440" bIns="45720" rtlCol="0"/>
          <a:lstStyle>
            <a:lvl1pPr algn="r">
              <a:defRPr sz="1200"/>
            </a:lvl1pPr>
          </a:lstStyle>
          <a:p>
            <a:fld id="{6462E3DD-8E10-4453-9219-D9FC651C5A0C}" type="datetimeFigureOut">
              <a:rPr lang="en-US" smtClean="0"/>
              <a:pPr/>
              <a:t>11/13/2009</a:t>
            </a:fld>
            <a:endParaRPr lang="en-US"/>
          </a:p>
        </p:txBody>
      </p:sp>
      <p:sp>
        <p:nvSpPr>
          <p:cNvPr id="4" name="Footer Placeholder 3"/>
          <p:cNvSpPr>
            <a:spLocks noGrp="1"/>
          </p:cNvSpPr>
          <p:nvPr>
            <p:ph type="ftr" sz="quarter" idx="2"/>
          </p:nvPr>
        </p:nvSpPr>
        <p:spPr>
          <a:xfrm>
            <a:off x="0" y="8926513"/>
            <a:ext cx="307657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8926513"/>
            <a:ext cx="3076575" cy="469900"/>
          </a:xfrm>
          <a:prstGeom prst="rect">
            <a:avLst/>
          </a:prstGeom>
        </p:spPr>
        <p:txBody>
          <a:bodyPr vert="horz" lIns="91440" tIns="45720" rIns="91440" bIns="45720" rtlCol="0" anchor="b"/>
          <a:lstStyle>
            <a:lvl1pPr algn="r">
              <a:defRPr sz="1200"/>
            </a:lvl1pPr>
          </a:lstStyle>
          <a:p>
            <a:fld id="{C84990C6-D011-4E1F-BF13-B36A807DB4CE}"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interior background.jpg"/>
          <p:cNvPicPr>
            <a:picLocks noChangeAspect="1"/>
          </p:cNvPicPr>
          <p:nvPr userDrawn="1"/>
        </p:nvPicPr>
        <p:blipFill>
          <a:blip r:embed="rId2" cstate="print"/>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2286000" y="3962400"/>
            <a:ext cx="6400800" cy="609600"/>
          </a:xfrm>
        </p:spPr>
        <p:txBody>
          <a:bodyPr>
            <a:normAutofit/>
          </a:bodyPr>
          <a:lstStyle>
            <a:lvl1pPr marL="0" indent="0" algn="r">
              <a:buNone/>
              <a:defRPr sz="1800" b="1">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Name</a:t>
            </a:r>
            <a:endParaRPr lang="en-US" dirty="0"/>
          </a:p>
        </p:txBody>
      </p:sp>
      <p:sp>
        <p:nvSpPr>
          <p:cNvPr id="9" name="Title 8"/>
          <p:cNvSpPr>
            <a:spLocks noGrp="1"/>
          </p:cNvSpPr>
          <p:nvPr>
            <p:ph type="title" hasCustomPrompt="1"/>
          </p:nvPr>
        </p:nvSpPr>
        <p:spPr>
          <a:xfrm>
            <a:off x="2209800" y="1447800"/>
            <a:ext cx="6477000" cy="1143000"/>
          </a:xfrm>
        </p:spPr>
        <p:txBody>
          <a:bodyPr>
            <a:normAutofit/>
          </a:bodyPr>
          <a:lstStyle>
            <a:lvl1pPr algn="r">
              <a:defRPr sz="3200" b="1">
                <a:solidFill>
                  <a:schemeClr val="tx1"/>
                </a:solidFill>
                <a:latin typeface="Times New Roman" pitchFamily="18" charset="0"/>
                <a:cs typeface="Times New Roman" pitchFamily="18" charset="0"/>
              </a:defRPr>
            </a:lvl1pPr>
          </a:lstStyle>
          <a:p>
            <a:r>
              <a:rPr lang="en-US" dirty="0"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b="1">
                <a:latin typeface="Times New Roman" pitchFamily="18" charset="0"/>
                <a:cs typeface="Times New Roman"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buFont typeface="Wingdings" pitchFamily="2" charset="2"/>
              <a:buChar char="§"/>
              <a:defRPr sz="18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http://api.ning.com/files/wAuKUBWpJbv5aZaDPzDutfJD5txlzYSkLSKfXhu8h73d5a5xtKdbDnoV*gle52d3LX3CPpfwsxIPJn8bFzchm1u5Vl8AlSq0/135069926.jpeg"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interior background.jpg"/>
          <p:cNvPicPr>
            <a:picLocks noChangeAspect="1"/>
          </p:cNvPicPr>
          <p:nvPr/>
        </p:nvPicPr>
        <p:blipFill>
          <a:blip r:embed="rId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4873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90600"/>
            <a:ext cx="82296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spcBef>
          <a:spcPct val="0"/>
        </a:spcBef>
        <a:buNone/>
        <a:defRPr sz="3200" b="1"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interior background.jpg"/>
          <p:cNvPicPr>
            <a:picLocks noChangeAspect="1"/>
          </p:cNvPicPr>
          <p:nvPr/>
        </p:nvPicPr>
        <p:blipFill>
          <a:blip r:embed="rId3" cstate="print"/>
          <a:stretch>
            <a:fillRect/>
          </a:stretch>
        </p:blipFill>
        <p:spPr>
          <a:xfrm>
            <a:off x="0" y="0"/>
            <a:ext cx="9144000" cy="6858000"/>
          </a:xfrm>
          <a:prstGeom prst="rect">
            <a:avLst/>
          </a:prstGeom>
        </p:spPr>
      </p:pic>
      <p:sp>
        <p:nvSpPr>
          <p:cNvPr id="9" name="Title 1"/>
          <p:cNvSpPr txBox="1">
            <a:spLocks/>
          </p:cNvSpPr>
          <p:nvPr/>
        </p:nvSpPr>
        <p:spPr>
          <a:xfrm>
            <a:off x="457200" y="152400"/>
            <a:ext cx="8229600" cy="6858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About Stamats</a:t>
            </a:r>
            <a:endParaRPr kumimoji="0" lang="en-US" sz="32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10" name="Rectangle 16"/>
          <p:cNvSpPr>
            <a:spLocks noChangeArrowheads="1"/>
          </p:cNvSpPr>
          <p:nvPr/>
        </p:nvSpPr>
        <p:spPr bwMode="auto">
          <a:xfrm>
            <a:off x="5638800" y="2626056"/>
            <a:ext cx="3276600" cy="1905000"/>
          </a:xfrm>
          <a:prstGeom prst="rect">
            <a:avLst/>
          </a:prstGeom>
          <a:noFill/>
          <a:ln w="9525">
            <a:noFill/>
            <a:miter lim="800000"/>
            <a:headEnd/>
            <a:tailEnd/>
          </a:ln>
        </p:spPr>
        <p:txBody>
          <a:bodyPr/>
          <a:lstStyle/>
          <a:p>
            <a:pPr marL="342900" indent="-342900" algn="l">
              <a:lnSpc>
                <a:spcPct val="80000"/>
              </a:lnSpc>
              <a:spcBef>
                <a:spcPct val="20000"/>
              </a:spcBef>
            </a:pPr>
            <a:r>
              <a:rPr lang="en-US" sz="1600" b="1" dirty="0">
                <a:latin typeface="Arial" pitchFamily="34" charset="0"/>
                <a:cs typeface="Arial" pitchFamily="34" charset="0"/>
              </a:rPr>
              <a:t>Creative </a:t>
            </a:r>
            <a:r>
              <a:rPr lang="en-US" sz="1600" b="1" dirty="0" smtClean="0">
                <a:latin typeface="Arial" pitchFamily="34" charset="0"/>
                <a:cs typeface="Arial" pitchFamily="34" charset="0"/>
              </a:rPr>
              <a:t>Services</a:t>
            </a:r>
          </a:p>
          <a:p>
            <a:pPr marL="342900" indent="-342900" algn="l">
              <a:lnSpc>
                <a:spcPct val="80000"/>
              </a:lnSpc>
              <a:spcBef>
                <a:spcPct val="20000"/>
              </a:spcBef>
            </a:pPr>
            <a:endParaRPr lang="en-US" sz="800" b="1" dirty="0">
              <a:latin typeface="Arial" pitchFamily="34" charset="0"/>
              <a:cs typeface="Arial" pitchFamily="34" charset="0"/>
            </a:endParaRPr>
          </a:p>
          <a:p>
            <a:pPr marL="231775" lvl="0" indent="-231775" algn="l">
              <a:buFont typeface="Arial" pitchFamily="34" charset="0"/>
              <a:buChar char="•"/>
            </a:pPr>
            <a:r>
              <a:rPr lang="en-US" sz="1600" dirty="0" smtClean="0">
                <a:latin typeface="Arial" pitchFamily="34" charset="0"/>
                <a:cs typeface="Arial" pitchFamily="34" charset="0"/>
              </a:rPr>
              <a:t>Creative </a:t>
            </a:r>
            <a:r>
              <a:rPr lang="en-US" sz="1600" dirty="0" err="1" smtClean="0">
                <a:latin typeface="Arial" pitchFamily="34" charset="0"/>
                <a:cs typeface="Arial" pitchFamily="34" charset="0"/>
              </a:rPr>
              <a:t>concepting</a:t>
            </a:r>
            <a:endParaRPr lang="en-US" sz="1600" dirty="0" smtClean="0">
              <a:latin typeface="Arial" pitchFamily="34" charset="0"/>
              <a:cs typeface="Arial" pitchFamily="34" charset="0"/>
            </a:endParaRPr>
          </a:p>
          <a:p>
            <a:pPr marL="231775" lvl="0" indent="-231775" algn="l">
              <a:buFont typeface="Arial" pitchFamily="34" charset="0"/>
              <a:buChar char="•"/>
            </a:pPr>
            <a:endParaRPr lang="en-US" sz="800" dirty="0">
              <a:latin typeface="Arial" pitchFamily="34" charset="0"/>
              <a:cs typeface="Arial" pitchFamily="34" charset="0"/>
            </a:endParaRPr>
          </a:p>
          <a:p>
            <a:pPr marL="231775" lvl="0" indent="-231775" algn="l">
              <a:buFont typeface="Arial" pitchFamily="34" charset="0"/>
              <a:buChar char="•"/>
            </a:pPr>
            <a:r>
              <a:rPr lang="en-US" sz="1600" dirty="0" smtClean="0">
                <a:latin typeface="Arial" pitchFamily="34" charset="0"/>
                <a:cs typeface="Arial" pitchFamily="34" charset="0"/>
              </a:rPr>
              <a:t>Web </a:t>
            </a:r>
            <a:r>
              <a:rPr lang="en-US" sz="1600" dirty="0">
                <a:latin typeface="Arial" pitchFamily="34" charset="0"/>
                <a:cs typeface="Arial" pitchFamily="34" charset="0"/>
              </a:rPr>
              <a:t>strategies </a:t>
            </a:r>
            <a:endParaRPr lang="en-US" sz="1600" dirty="0" smtClean="0">
              <a:latin typeface="Arial" pitchFamily="34" charset="0"/>
              <a:cs typeface="Arial" pitchFamily="34" charset="0"/>
            </a:endParaRPr>
          </a:p>
          <a:p>
            <a:pPr marL="231775" lvl="0" indent="-231775" algn="l"/>
            <a:endParaRPr lang="en-US" sz="800" dirty="0">
              <a:latin typeface="Arial" pitchFamily="34" charset="0"/>
              <a:cs typeface="Arial" pitchFamily="34" charset="0"/>
            </a:endParaRPr>
          </a:p>
          <a:p>
            <a:pPr marL="231775" lvl="0" indent="-231775" algn="l">
              <a:buFont typeface="Arial" pitchFamily="34" charset="0"/>
              <a:buChar char="•"/>
            </a:pPr>
            <a:r>
              <a:rPr lang="en-US" sz="1600" dirty="0" smtClean="0">
                <a:latin typeface="Arial" pitchFamily="34" charset="0"/>
                <a:cs typeface="Arial" pitchFamily="34" charset="0"/>
              </a:rPr>
              <a:t>Recruiting </a:t>
            </a:r>
            <a:r>
              <a:rPr lang="en-US" sz="1600" dirty="0">
                <a:latin typeface="Arial" pitchFamily="34" charset="0"/>
                <a:cs typeface="Arial" pitchFamily="34" charset="0"/>
              </a:rPr>
              <a:t>and </a:t>
            </a:r>
            <a:r>
              <a:rPr lang="en-US" sz="1600" dirty="0" smtClean="0">
                <a:latin typeface="Arial" pitchFamily="34" charset="0"/>
                <a:cs typeface="Arial" pitchFamily="34" charset="0"/>
              </a:rPr>
              <a:t>advancement publications</a:t>
            </a:r>
            <a:endParaRPr lang="en-US" sz="1600" dirty="0">
              <a:latin typeface="Arial" pitchFamily="34" charset="0"/>
              <a:cs typeface="Arial" pitchFamily="34" charset="0"/>
            </a:endParaRPr>
          </a:p>
          <a:p>
            <a:pPr marL="342900" indent="-342900">
              <a:lnSpc>
                <a:spcPct val="80000"/>
              </a:lnSpc>
              <a:spcBef>
                <a:spcPct val="20000"/>
              </a:spcBef>
            </a:pPr>
            <a:endParaRPr lang="en-US" sz="1600" b="1" dirty="0">
              <a:latin typeface="Arial" pitchFamily="34" charset="0"/>
              <a:cs typeface="Arial" pitchFamily="34" charset="0"/>
            </a:endParaRPr>
          </a:p>
        </p:txBody>
      </p:sp>
      <p:sp>
        <p:nvSpPr>
          <p:cNvPr id="11" name="Text Box 19"/>
          <p:cNvSpPr txBox="1">
            <a:spLocks noChangeArrowheads="1"/>
          </p:cNvSpPr>
          <p:nvPr/>
        </p:nvSpPr>
        <p:spPr bwMode="auto">
          <a:xfrm>
            <a:off x="457200" y="760274"/>
            <a:ext cx="8229600" cy="1754326"/>
          </a:xfrm>
          <a:prstGeom prst="rect">
            <a:avLst/>
          </a:prstGeom>
          <a:noFill/>
          <a:ln w="9525">
            <a:noFill/>
            <a:miter lim="800000"/>
            <a:headEnd/>
            <a:tailEnd/>
          </a:ln>
        </p:spPr>
        <p:txBody>
          <a:bodyPr>
            <a:spAutoFit/>
          </a:bodyPr>
          <a:lstStyle/>
          <a:p>
            <a:pPr algn="ctr"/>
            <a:r>
              <a:rPr lang="en-US" dirty="0">
                <a:latin typeface="Arial" pitchFamily="34" charset="0"/>
                <a:cs typeface="Arial" pitchFamily="34" charset="0"/>
              </a:rPr>
              <a:t>Stamats is recognized and respected as the nation’s higher education integrated marketing thought leader. Our comprehensive array of innovative </a:t>
            </a:r>
            <a:r>
              <a:rPr lang="en-US" dirty="0" smtClean="0">
                <a:latin typeface="Arial" pitchFamily="34" charset="0"/>
                <a:cs typeface="Arial" pitchFamily="34" charset="0"/>
              </a:rPr>
              <a:t>services </a:t>
            </a:r>
            <a:r>
              <a:rPr lang="en-US" dirty="0">
                <a:latin typeface="Arial" pitchFamily="34" charset="0"/>
                <a:cs typeface="Arial" pitchFamily="34" charset="0"/>
              </a:rPr>
              <a:t>has set the standard for pairing insightful, research-based strategic counsel with compelling creative solutions. We promise our clients the highest level of professional service and attention to detail in the industry because, in the end, we know our success is measured entirely by theirs.</a:t>
            </a:r>
          </a:p>
        </p:txBody>
      </p:sp>
      <p:sp>
        <p:nvSpPr>
          <p:cNvPr id="12" name="Rectangle 20"/>
          <p:cNvSpPr>
            <a:spLocks noChangeArrowheads="1"/>
          </p:cNvSpPr>
          <p:nvPr/>
        </p:nvSpPr>
        <p:spPr bwMode="auto">
          <a:xfrm>
            <a:off x="457200" y="2626056"/>
            <a:ext cx="5105400" cy="1905000"/>
          </a:xfrm>
          <a:prstGeom prst="rect">
            <a:avLst/>
          </a:prstGeom>
          <a:noFill/>
          <a:ln w="9525">
            <a:noFill/>
            <a:miter lim="800000"/>
            <a:headEnd/>
            <a:tailEnd/>
          </a:ln>
        </p:spPr>
        <p:txBody>
          <a:bodyPr/>
          <a:lstStyle/>
          <a:p>
            <a:pPr marL="342900" indent="-342900" algn="l">
              <a:lnSpc>
                <a:spcPct val="80000"/>
              </a:lnSpc>
              <a:spcBef>
                <a:spcPct val="20000"/>
              </a:spcBef>
            </a:pPr>
            <a:r>
              <a:rPr lang="en-US" sz="1600" b="1" dirty="0">
                <a:latin typeface="Arial" pitchFamily="34" charset="0"/>
                <a:cs typeface="Arial" pitchFamily="34" charset="0"/>
              </a:rPr>
              <a:t>Research, Planning, and Consulting Services</a:t>
            </a:r>
          </a:p>
          <a:p>
            <a:pPr lvl="0" algn="l"/>
            <a:endParaRPr lang="en-US" sz="800" dirty="0" smtClean="0">
              <a:latin typeface="Arial" pitchFamily="34" charset="0"/>
              <a:cs typeface="Arial" pitchFamily="34" charset="0"/>
            </a:endParaRPr>
          </a:p>
          <a:p>
            <a:pPr marL="463550" lvl="0" indent="-231775" algn="l">
              <a:buFont typeface="Arial" pitchFamily="34" charset="0"/>
              <a:buChar char="•"/>
            </a:pPr>
            <a:r>
              <a:rPr lang="en-US" sz="1600" dirty="0" smtClean="0">
                <a:latin typeface="Arial" pitchFamily="34" charset="0"/>
                <a:cs typeface="Arial" pitchFamily="34" charset="0"/>
              </a:rPr>
              <a:t>Image</a:t>
            </a:r>
            <a:r>
              <a:rPr lang="en-US" sz="1600" dirty="0">
                <a:latin typeface="Arial" pitchFamily="34" charset="0"/>
                <a:cs typeface="Arial" pitchFamily="34" charset="0"/>
              </a:rPr>
              <a:t>, perception, and brand </a:t>
            </a:r>
            <a:r>
              <a:rPr lang="en-US" sz="1600" dirty="0" smtClean="0">
                <a:latin typeface="Arial" pitchFamily="34" charset="0"/>
                <a:cs typeface="Arial" pitchFamily="34" charset="0"/>
              </a:rPr>
              <a:t>studies</a:t>
            </a:r>
          </a:p>
          <a:p>
            <a:pPr marL="463550" lvl="0" indent="-231775" algn="l"/>
            <a:endParaRPr lang="en-US" sz="800" dirty="0" smtClean="0">
              <a:latin typeface="Arial" pitchFamily="34" charset="0"/>
              <a:cs typeface="Arial" pitchFamily="34" charset="0"/>
            </a:endParaRPr>
          </a:p>
          <a:p>
            <a:pPr marL="463550" lvl="0" indent="-231775" algn="l">
              <a:buFont typeface="Arial" pitchFamily="34" charset="0"/>
              <a:buChar char="•"/>
            </a:pPr>
            <a:r>
              <a:rPr lang="en-US" sz="1600" dirty="0" smtClean="0">
                <a:latin typeface="Arial" pitchFamily="34" charset="0"/>
                <a:cs typeface="Arial" pitchFamily="34" charset="0"/>
              </a:rPr>
              <a:t>Recruiting</a:t>
            </a:r>
            <a:r>
              <a:rPr lang="en-US" sz="1600" dirty="0">
                <a:latin typeface="Arial" pitchFamily="34" charset="0"/>
                <a:cs typeface="Arial" pitchFamily="34" charset="0"/>
              </a:rPr>
              <a:t>, marketing, brand, and </a:t>
            </a:r>
            <a:r>
              <a:rPr lang="en-US" sz="1600" dirty="0" smtClean="0">
                <a:latin typeface="Arial" pitchFamily="34" charset="0"/>
                <a:cs typeface="Arial" pitchFamily="34" charset="0"/>
              </a:rPr>
              <a:t>academic program </a:t>
            </a:r>
            <a:r>
              <a:rPr lang="en-US" sz="1600" dirty="0">
                <a:latin typeface="Arial" pitchFamily="34" charset="0"/>
                <a:cs typeface="Arial" pitchFamily="34" charset="0"/>
              </a:rPr>
              <a:t>marketability </a:t>
            </a:r>
            <a:r>
              <a:rPr lang="en-US" sz="1600" dirty="0" smtClean="0">
                <a:latin typeface="Arial" pitchFamily="34" charset="0"/>
                <a:cs typeface="Arial" pitchFamily="34" charset="0"/>
              </a:rPr>
              <a:t>audits</a:t>
            </a:r>
          </a:p>
          <a:p>
            <a:pPr marL="463550" lvl="0" indent="-231775" algn="l">
              <a:buFont typeface="Arial" pitchFamily="34" charset="0"/>
              <a:buChar char="•"/>
            </a:pPr>
            <a:endParaRPr lang="en-US" sz="800" dirty="0" smtClean="0">
              <a:latin typeface="Arial" pitchFamily="34" charset="0"/>
              <a:cs typeface="Arial" pitchFamily="34" charset="0"/>
            </a:endParaRPr>
          </a:p>
          <a:p>
            <a:pPr marL="463550" lvl="0" indent="-231775" algn="l">
              <a:buFont typeface="Arial" pitchFamily="34" charset="0"/>
              <a:buChar char="•"/>
            </a:pPr>
            <a:r>
              <a:rPr lang="en-US" sz="1600" dirty="0" smtClean="0">
                <a:latin typeface="Arial" pitchFamily="34" charset="0"/>
                <a:cs typeface="Arial" pitchFamily="34" charset="0"/>
              </a:rPr>
              <a:t>Tuition </a:t>
            </a:r>
            <a:r>
              <a:rPr lang="en-US" sz="1600" dirty="0">
                <a:latin typeface="Arial" pitchFamily="34" charset="0"/>
                <a:cs typeface="Arial" pitchFamily="34" charset="0"/>
              </a:rPr>
              <a:t>pricing elasticity </a:t>
            </a:r>
            <a:r>
              <a:rPr lang="en-US" sz="1600" dirty="0" smtClean="0">
                <a:latin typeface="Arial" pitchFamily="34" charset="0"/>
                <a:cs typeface="Arial" pitchFamily="34" charset="0"/>
              </a:rPr>
              <a:t>and brand value studies</a:t>
            </a:r>
            <a:endParaRPr lang="en-US" sz="1600" dirty="0">
              <a:latin typeface="Arial" pitchFamily="34" charset="0"/>
              <a:cs typeface="Arial" pitchFamily="34" charset="0"/>
            </a:endParaRPr>
          </a:p>
          <a:p>
            <a:pPr marL="342900" indent="-342900">
              <a:lnSpc>
                <a:spcPct val="80000"/>
              </a:lnSpc>
              <a:spcBef>
                <a:spcPct val="20000"/>
              </a:spcBef>
              <a:buClr>
                <a:srgbClr val="000000"/>
              </a:buClr>
              <a:buFontTx/>
              <a:buChar char="•"/>
            </a:pPr>
            <a:endParaRPr lang="en-US" sz="1600" dirty="0">
              <a:latin typeface="Arial" pitchFamily="34" charset="0"/>
              <a:cs typeface="Arial" pitchFamily="34" charset="0"/>
            </a:endParaRPr>
          </a:p>
        </p:txBody>
      </p:sp>
      <p:pic>
        <p:nvPicPr>
          <p:cNvPr id="13" name="Picture 2" descr="http://api.ning.com/files/wAuKUBWpJbv5aZaDPzDutfJD5txlzYSkLSKfXhu8h73d5a5xtKdbDnoV*gle52d3LX3CPpfwsxIPJn8bFzchm1u5Vl8AlSq0/135069926.jpeg?width=500&amp;height=332">
            <a:hlinkClick r:id="rId4"/>
          </p:cNvPr>
          <p:cNvPicPr>
            <a:picLocks noChangeAspect="1" noChangeArrowheads="1"/>
          </p:cNvPicPr>
          <p:nvPr/>
        </p:nvPicPr>
        <p:blipFill>
          <a:blip r:embed="rId5" cstate="print"/>
          <a:srcRect/>
          <a:stretch>
            <a:fillRect/>
          </a:stretch>
        </p:blipFill>
        <p:spPr bwMode="auto">
          <a:xfrm>
            <a:off x="346539" y="4392304"/>
            <a:ext cx="2489811" cy="1653235"/>
          </a:xfrm>
          <a:prstGeom prst="rect">
            <a:avLst/>
          </a:prstGeom>
          <a:ln w="3175">
            <a:solidFill>
              <a:schemeClr val="tx2"/>
            </a:solidFill>
          </a:ln>
          <a:effectLst>
            <a:outerShdw blurRad="50800" dist="38100" dir="2700000" sx="102000" sy="102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interior background.jpg"/>
          <p:cNvPicPr>
            <a:picLocks noChangeAspect="1"/>
          </p:cNvPicPr>
          <p:nvPr/>
        </p:nvPicPr>
        <p:blipFill>
          <a:blip r:embed="rId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28600"/>
            <a:ext cx="82296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914400"/>
            <a:ext cx="8229600" cy="52117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spcBef>
          <a:spcPct val="0"/>
        </a:spcBef>
        <a:buNone/>
        <a:defRPr sz="3200" b="1"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7.gif"/><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informationarchitects.jp/the-spectrum-of-user-experience-1/"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cmich.edu/Admissions.ht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redesignland.blogspot.com/2008/10/tell-it-to-committee.html"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argosy.edu/"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www.useit.com/alertbox/20000319.html"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mailto:Kati.Davis@Stamats.com" TargetMode="Externa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hyperlink" Target="http://www.slideshare.net/KatiDavis" TargetMode="External"/><Relationship Id="rId4" Type="http://schemas.openxmlformats.org/officeDocument/2006/relationships/hyperlink" Target="http://www.twitter.com/katidav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lance.jpg"/>
          <p:cNvPicPr>
            <a:picLocks noChangeAspect="1"/>
          </p:cNvPicPr>
          <p:nvPr/>
        </p:nvPicPr>
        <p:blipFill>
          <a:blip r:embed="rId2"/>
          <a:srcRect b="7229"/>
          <a:stretch>
            <a:fillRect/>
          </a:stretch>
        </p:blipFill>
        <p:spPr>
          <a:xfrm>
            <a:off x="-152400" y="457200"/>
            <a:ext cx="6324600" cy="5867400"/>
          </a:xfrm>
          <a:prstGeom prst="rect">
            <a:avLst/>
          </a:prstGeom>
        </p:spPr>
      </p:pic>
      <p:sp>
        <p:nvSpPr>
          <p:cNvPr id="3" name="Subtitle 2"/>
          <p:cNvSpPr>
            <a:spLocks noGrp="1"/>
          </p:cNvSpPr>
          <p:nvPr>
            <p:ph type="subTitle" idx="1"/>
          </p:nvPr>
        </p:nvSpPr>
        <p:spPr>
          <a:xfrm>
            <a:off x="5791200" y="4495800"/>
            <a:ext cx="4191000" cy="1143000"/>
          </a:xfrm>
        </p:spPr>
        <p:txBody>
          <a:bodyPr>
            <a:noAutofit/>
          </a:bodyPr>
          <a:lstStyle/>
          <a:p>
            <a:pPr algn="l"/>
            <a:r>
              <a:rPr lang="en-US" sz="1900" dirty="0" smtClean="0">
                <a:latin typeface="+mj-lt"/>
              </a:rPr>
              <a:t>Presented by </a:t>
            </a:r>
          </a:p>
          <a:p>
            <a:pPr algn="l"/>
            <a:r>
              <a:rPr lang="en-US" sz="1900" dirty="0" smtClean="0">
                <a:latin typeface="+mj-lt"/>
              </a:rPr>
              <a:t>Kati Davis (@</a:t>
            </a:r>
            <a:r>
              <a:rPr lang="en-US" sz="1900" dirty="0" err="1" smtClean="0">
                <a:latin typeface="+mj-lt"/>
              </a:rPr>
              <a:t>KatiDavis</a:t>
            </a:r>
            <a:r>
              <a:rPr lang="en-US" sz="1900" dirty="0" smtClean="0">
                <a:latin typeface="+mj-lt"/>
              </a:rPr>
              <a:t>)</a:t>
            </a:r>
          </a:p>
          <a:p>
            <a:pPr algn="l"/>
            <a:r>
              <a:rPr lang="en-US" sz="1900" dirty="0" smtClean="0">
                <a:latin typeface="+mj-lt"/>
              </a:rPr>
              <a:t>Interactive Strategist, Stamats</a:t>
            </a:r>
            <a:endParaRPr lang="en-US" sz="1900" dirty="0">
              <a:latin typeface="+mj-lt"/>
            </a:endParaRPr>
          </a:p>
        </p:txBody>
      </p:sp>
      <p:sp>
        <p:nvSpPr>
          <p:cNvPr id="2" name="Title 1"/>
          <p:cNvSpPr>
            <a:spLocks noGrp="1"/>
          </p:cNvSpPr>
          <p:nvPr>
            <p:ph type="title"/>
          </p:nvPr>
        </p:nvSpPr>
        <p:spPr>
          <a:xfrm>
            <a:off x="3657600" y="381000"/>
            <a:ext cx="5181600" cy="4114800"/>
          </a:xfrm>
        </p:spPr>
        <p:txBody>
          <a:bodyPr>
            <a:noAutofit/>
          </a:bodyPr>
          <a:lstStyle/>
          <a:p>
            <a:pPr algn="l"/>
            <a:r>
              <a:rPr lang="en-US" sz="2000" dirty="0" smtClean="0">
                <a:solidFill>
                  <a:prstClr val="black"/>
                </a:solidFill>
                <a:latin typeface="+mn-lt"/>
                <a:cs typeface="Arial" pitchFamily="34" charset="0"/>
              </a:rPr>
              <a:t>SIM Tech 2009</a:t>
            </a:r>
            <a:r>
              <a:rPr lang="en-US" sz="2000" dirty="0" smtClean="0">
                <a:solidFill>
                  <a:prstClr val="black"/>
                </a:solidFill>
                <a:latin typeface="Arial" pitchFamily="34" charset="0"/>
                <a:cs typeface="Arial" pitchFamily="34" charset="0"/>
              </a:rPr>
              <a:t/>
            </a:r>
            <a:br>
              <a:rPr lang="en-US" sz="2000" dirty="0" smtClean="0">
                <a:solidFill>
                  <a:prstClr val="black"/>
                </a:solidFill>
                <a:latin typeface="Arial" pitchFamily="34" charset="0"/>
                <a:cs typeface="Arial" pitchFamily="34" charset="0"/>
              </a:rPr>
            </a:br>
            <a:r>
              <a:rPr lang="en-US" sz="2000" dirty="0" smtClean="0">
                <a:solidFill>
                  <a:prstClr val="black"/>
                </a:solidFill>
                <a:latin typeface="Arial" pitchFamily="34" charset="0"/>
                <a:cs typeface="Arial" pitchFamily="34" charset="0"/>
              </a:rPr>
              <a:t/>
            </a:r>
            <a:br>
              <a:rPr lang="en-US" sz="2000" dirty="0" smtClean="0">
                <a:solidFill>
                  <a:prstClr val="black"/>
                </a:solidFill>
                <a:latin typeface="Arial" pitchFamily="34" charset="0"/>
                <a:cs typeface="Arial" pitchFamily="34" charset="0"/>
              </a:rPr>
            </a:br>
            <a:r>
              <a:rPr lang="en-US" sz="5000" dirty="0" smtClean="0">
                <a:latin typeface="+mn-lt"/>
                <a:cs typeface="Arial" pitchFamily="34" charset="0"/>
              </a:rPr>
              <a:t>The Tao of Web </a:t>
            </a:r>
            <a:r>
              <a:rPr lang="en-US" dirty="0" smtClean="0"/>
              <a:t/>
            </a:r>
            <a:br>
              <a:rPr lang="en-US" dirty="0" smtClean="0"/>
            </a:br>
            <a:r>
              <a:rPr lang="en-US" sz="3000" dirty="0" smtClean="0">
                <a:latin typeface="+mn-lt"/>
                <a:cs typeface="Arial" pitchFamily="34" charset="0"/>
              </a:rPr>
              <a:t>Balancing Strategy &amp; Design for an Effective User Experience </a:t>
            </a:r>
            <a:br>
              <a:rPr lang="en-US" sz="3000" dirty="0" smtClean="0">
                <a:latin typeface="+mn-lt"/>
                <a:cs typeface="Arial" pitchFamily="34" charset="0"/>
              </a:rPr>
            </a:br>
            <a:r>
              <a:rPr lang="en-US" sz="3000" dirty="0" smtClean="0">
                <a:latin typeface="+mn-lt"/>
                <a:cs typeface="Arial" pitchFamily="34" charset="0"/>
              </a:rPr>
              <a:t>on Higher Education Web Sites</a:t>
            </a:r>
            <a:endParaRPr lang="en-US" sz="3000" i="1" dirty="0">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yinyang.png"/>
          <p:cNvPicPr>
            <a:picLocks noGrp="1" noChangeAspect="1"/>
          </p:cNvPicPr>
          <p:nvPr>
            <p:ph idx="1"/>
          </p:nvPr>
        </p:nvPicPr>
        <p:blipFill>
          <a:blip r:embed="rId2"/>
          <a:stretch>
            <a:fillRect/>
          </a:stretch>
        </p:blipFill>
        <p:spPr>
          <a:xfrm>
            <a:off x="761736" y="1372612"/>
            <a:ext cx="3048264" cy="3048264"/>
          </a:xfrm>
        </p:spPr>
      </p:pic>
      <p:sp>
        <p:nvSpPr>
          <p:cNvPr id="8" name="TextBox 7"/>
          <p:cNvSpPr txBox="1"/>
          <p:nvPr/>
        </p:nvSpPr>
        <p:spPr>
          <a:xfrm>
            <a:off x="4114800" y="1525012"/>
            <a:ext cx="4343400" cy="3046988"/>
          </a:xfrm>
          <a:prstGeom prst="rect">
            <a:avLst/>
          </a:prstGeom>
          <a:noFill/>
        </p:spPr>
        <p:txBody>
          <a:bodyPr wrap="square" rtlCol="0">
            <a:spAutoFit/>
          </a:bodyPr>
          <a:lstStyle/>
          <a:p>
            <a:pPr lvl="0"/>
            <a:r>
              <a:rPr lang="en-US" sz="3200" dirty="0" smtClean="0"/>
              <a:t>Yin and Yang represent the balance of opposites in the universe. When they are equally present, all is calm.</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76200"/>
            <a:ext cx="48768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noGrp="1"/>
          </p:cNvSpPr>
          <p:nvPr>
            <p:ph idx="1"/>
          </p:nvPr>
        </p:nvSpPr>
        <p:spPr>
          <a:xfrm>
            <a:off x="457200" y="381001"/>
            <a:ext cx="5867400" cy="838199"/>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tx1"/>
                </a:solidFill>
                <a:effectLst/>
                <a:uLnTx/>
                <a:uFillTx/>
                <a:latin typeface="+mn-lt"/>
                <a:ea typeface="+mj-ea"/>
                <a:cs typeface="Arial" pitchFamily="34" charset="0"/>
              </a:rPr>
              <a:t>The Principles</a:t>
            </a:r>
            <a:endParaRPr kumimoji="0" lang="en-US" sz="60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
        <p:nvSpPr>
          <p:cNvPr id="5" name="TextBox 4"/>
          <p:cNvSpPr txBox="1"/>
          <p:nvPr/>
        </p:nvSpPr>
        <p:spPr>
          <a:xfrm>
            <a:off x="1600200" y="1478101"/>
            <a:ext cx="4800600" cy="3785652"/>
          </a:xfrm>
          <a:prstGeom prst="rect">
            <a:avLst/>
          </a:prstGeom>
          <a:noFill/>
        </p:spPr>
        <p:txBody>
          <a:bodyPr wrap="square" rtlCol="0">
            <a:spAutoFit/>
          </a:bodyPr>
          <a:lstStyle/>
          <a:p>
            <a:pPr marL="457200" indent="-457200">
              <a:spcBef>
                <a:spcPts val="1200"/>
              </a:spcBef>
              <a:buFont typeface="+mj-lt"/>
              <a:buAutoNum type="arabicPeriod"/>
            </a:pPr>
            <a:r>
              <a:rPr lang="en-US" sz="4000" dirty="0" smtClean="0"/>
              <a:t>     Harmony</a:t>
            </a:r>
          </a:p>
          <a:p>
            <a:pPr marL="457200" indent="-457200">
              <a:spcBef>
                <a:spcPts val="1200"/>
              </a:spcBef>
              <a:buFont typeface="+mj-lt"/>
              <a:buAutoNum type="arabicPeriod"/>
            </a:pPr>
            <a:r>
              <a:rPr lang="en-US" sz="4000" dirty="0" smtClean="0"/>
              <a:t>     Transformation    </a:t>
            </a:r>
          </a:p>
          <a:p>
            <a:pPr marL="457200" indent="-457200">
              <a:spcBef>
                <a:spcPts val="1200"/>
              </a:spcBef>
              <a:buFont typeface="+mj-lt"/>
              <a:buAutoNum type="arabicPeriod"/>
            </a:pPr>
            <a:r>
              <a:rPr lang="en-US" sz="4000" dirty="0" smtClean="0"/>
              <a:t>     Simplicity</a:t>
            </a:r>
          </a:p>
          <a:p>
            <a:pPr marL="457200" indent="-457200">
              <a:spcBef>
                <a:spcPts val="1200"/>
              </a:spcBef>
              <a:buFont typeface="+mj-lt"/>
              <a:buAutoNum type="arabicPeriod"/>
            </a:pPr>
            <a:r>
              <a:rPr lang="en-US" sz="4000" dirty="0" smtClean="0"/>
              <a:t>     Spontaneity</a:t>
            </a:r>
          </a:p>
          <a:p>
            <a:pPr marL="457200" indent="-457200">
              <a:spcBef>
                <a:spcPts val="1200"/>
              </a:spcBef>
              <a:buFont typeface="+mj-lt"/>
              <a:buAutoNum type="arabicPeriod"/>
            </a:pPr>
            <a:r>
              <a:rPr lang="en-US" sz="4000" dirty="0" smtClean="0"/>
              <a:t>     Integrity</a:t>
            </a:r>
            <a:endParaRPr lang="en-US" sz="4000" dirty="0"/>
          </a:p>
        </p:txBody>
      </p:sp>
      <p:pic>
        <p:nvPicPr>
          <p:cNvPr id="15" name="Picture 14" descr="spontaneity.png"/>
          <p:cNvPicPr>
            <a:picLocks noChangeAspect="1"/>
          </p:cNvPicPr>
          <p:nvPr/>
        </p:nvPicPr>
        <p:blipFill>
          <a:blip r:embed="rId2" cstate="print"/>
          <a:stretch>
            <a:fillRect/>
          </a:stretch>
        </p:blipFill>
        <p:spPr>
          <a:xfrm>
            <a:off x="1474004" y="3828182"/>
            <a:ext cx="1040596" cy="591418"/>
          </a:xfrm>
          <a:prstGeom prst="rect">
            <a:avLst/>
          </a:prstGeom>
        </p:spPr>
      </p:pic>
      <p:pic>
        <p:nvPicPr>
          <p:cNvPr id="17" name="Picture 16" descr="integrity.gif"/>
          <p:cNvPicPr>
            <a:picLocks noChangeAspect="1"/>
          </p:cNvPicPr>
          <p:nvPr/>
        </p:nvPicPr>
        <p:blipFill>
          <a:blip r:embed="rId3"/>
          <a:stretch>
            <a:fillRect/>
          </a:stretch>
        </p:blipFill>
        <p:spPr>
          <a:xfrm>
            <a:off x="1371600" y="4572000"/>
            <a:ext cx="1142999" cy="582884"/>
          </a:xfrm>
          <a:prstGeom prst="rect">
            <a:avLst/>
          </a:prstGeom>
        </p:spPr>
      </p:pic>
      <p:pic>
        <p:nvPicPr>
          <p:cNvPr id="18" name="Picture 17" descr="transformation.jpg"/>
          <p:cNvPicPr>
            <a:picLocks noChangeAspect="1"/>
          </p:cNvPicPr>
          <p:nvPr/>
        </p:nvPicPr>
        <p:blipFill>
          <a:blip r:embed="rId4"/>
          <a:stretch>
            <a:fillRect/>
          </a:stretch>
        </p:blipFill>
        <p:spPr>
          <a:xfrm>
            <a:off x="1676400" y="2286000"/>
            <a:ext cx="487680" cy="609600"/>
          </a:xfrm>
          <a:prstGeom prst="rect">
            <a:avLst/>
          </a:prstGeom>
        </p:spPr>
      </p:pic>
      <p:pic>
        <p:nvPicPr>
          <p:cNvPr id="19" name="Picture 18" descr="simplicity1.gif"/>
          <p:cNvPicPr>
            <a:picLocks noChangeAspect="1"/>
          </p:cNvPicPr>
          <p:nvPr/>
        </p:nvPicPr>
        <p:blipFill>
          <a:blip r:embed="rId5"/>
          <a:srcRect b="32222"/>
          <a:stretch>
            <a:fillRect/>
          </a:stretch>
        </p:blipFill>
        <p:spPr>
          <a:xfrm>
            <a:off x="1600200" y="3124200"/>
            <a:ext cx="914400" cy="446227"/>
          </a:xfrm>
          <a:prstGeom prst="rect">
            <a:avLst/>
          </a:prstGeom>
        </p:spPr>
      </p:pic>
      <p:pic>
        <p:nvPicPr>
          <p:cNvPr id="18434" name="Picture 2"/>
          <p:cNvPicPr>
            <a:picLocks noChangeAspect="1" noChangeArrowheads="1"/>
          </p:cNvPicPr>
          <p:nvPr/>
        </p:nvPicPr>
        <p:blipFill>
          <a:blip r:embed="rId6"/>
          <a:srcRect b="368"/>
          <a:stretch>
            <a:fillRect/>
          </a:stretch>
        </p:blipFill>
        <p:spPr bwMode="auto">
          <a:xfrm>
            <a:off x="6019800" y="-1"/>
            <a:ext cx="4495800" cy="6324601"/>
          </a:xfrm>
          <a:prstGeom prst="rect">
            <a:avLst/>
          </a:prstGeom>
          <a:noFill/>
          <a:ln w="9525">
            <a:noFill/>
            <a:miter lim="800000"/>
            <a:headEnd/>
            <a:tailEnd/>
          </a:ln>
          <a:effectLst/>
        </p:spPr>
      </p:pic>
      <p:pic>
        <p:nvPicPr>
          <p:cNvPr id="11" name="Picture 10" descr="harmony.gif"/>
          <p:cNvPicPr>
            <a:picLocks noChangeAspect="1"/>
          </p:cNvPicPr>
          <p:nvPr/>
        </p:nvPicPr>
        <p:blipFill>
          <a:blip r:embed="rId7"/>
          <a:stretch>
            <a:fillRect/>
          </a:stretch>
        </p:blipFill>
        <p:spPr>
          <a:xfrm>
            <a:off x="1600200" y="1600200"/>
            <a:ext cx="945573" cy="4953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828800"/>
            <a:ext cx="4800600" cy="2246769"/>
          </a:xfrm>
          <a:prstGeom prst="rect">
            <a:avLst/>
          </a:prstGeom>
          <a:noFill/>
        </p:spPr>
        <p:txBody>
          <a:bodyPr wrap="square" rtlCol="0">
            <a:spAutoFit/>
          </a:bodyPr>
          <a:lstStyle/>
          <a:p>
            <a:pPr marL="457200" indent="-457200">
              <a:spcBef>
                <a:spcPts val="1200"/>
              </a:spcBef>
              <a:buFont typeface="Calibri" pitchFamily="34" charset="0"/>
              <a:buChar char="→"/>
            </a:pPr>
            <a:r>
              <a:rPr lang="en-US" sz="2000" dirty="0" smtClean="0"/>
              <a:t>Working as a team</a:t>
            </a:r>
          </a:p>
          <a:p>
            <a:pPr marL="457200" indent="-457200">
              <a:spcBef>
                <a:spcPts val="1200"/>
              </a:spcBef>
              <a:buFont typeface="Calibri" pitchFamily="34" charset="0"/>
              <a:buChar char="→"/>
            </a:pPr>
            <a:r>
              <a:rPr lang="en-US" sz="2000" dirty="0" smtClean="0"/>
              <a:t>Establish balance</a:t>
            </a:r>
          </a:p>
          <a:p>
            <a:pPr marL="457200" indent="-457200">
              <a:spcBef>
                <a:spcPts val="1200"/>
              </a:spcBef>
              <a:buFont typeface="Calibri" pitchFamily="34" charset="0"/>
              <a:buChar char="→"/>
            </a:pPr>
            <a:r>
              <a:rPr lang="en-US" sz="2000" dirty="0" smtClean="0"/>
              <a:t>Contrast through font, images, etc. </a:t>
            </a:r>
          </a:p>
          <a:p>
            <a:pPr marL="457200" indent="-457200">
              <a:spcBef>
                <a:spcPts val="1200"/>
              </a:spcBef>
              <a:buFont typeface="Calibri" pitchFamily="34" charset="0"/>
              <a:buChar char="→"/>
            </a:pPr>
            <a:r>
              <a:rPr lang="en-US" sz="2000" dirty="0" smtClean="0"/>
              <a:t>Space and weight</a:t>
            </a:r>
          </a:p>
          <a:p>
            <a:pPr marL="457200" indent="-457200">
              <a:spcBef>
                <a:spcPts val="1200"/>
              </a:spcBef>
              <a:buFont typeface="Calibri" pitchFamily="34" charset="0"/>
              <a:buChar char="→"/>
            </a:pPr>
            <a:r>
              <a:rPr lang="en-US" sz="2000" dirty="0" smtClean="0"/>
              <a:t>Wireframe</a:t>
            </a:r>
          </a:p>
        </p:txBody>
      </p:sp>
      <p:sp>
        <p:nvSpPr>
          <p:cNvPr id="5" name="Title 1"/>
          <p:cNvSpPr txBox="1">
            <a:spLocks noGrp="1"/>
          </p:cNvSpPr>
          <p:nvPr>
            <p:ph idx="1"/>
          </p:nvPr>
        </p:nvSpPr>
        <p:spPr>
          <a:xfrm>
            <a:off x="24384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Create Harmony</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
        <p:nvSpPr>
          <p:cNvPr id="16" name="Rectangle 15"/>
          <p:cNvSpPr/>
          <p:nvPr/>
        </p:nvSpPr>
        <p:spPr>
          <a:xfrm>
            <a:off x="609600" y="762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armony.gif"/>
          <p:cNvPicPr>
            <a:picLocks noChangeAspect="1"/>
          </p:cNvPicPr>
          <p:nvPr/>
        </p:nvPicPr>
        <p:blipFill>
          <a:blip r:embed="rId2"/>
          <a:stretch>
            <a:fillRect/>
          </a:stretch>
        </p:blipFill>
        <p:spPr>
          <a:xfrm>
            <a:off x="533400" y="377371"/>
            <a:ext cx="1752600" cy="918029"/>
          </a:xfrm>
          <a:prstGeom prst="rect">
            <a:avLst/>
          </a:prstGeom>
        </p:spPr>
      </p:pic>
      <p:sp>
        <p:nvSpPr>
          <p:cNvPr id="19" name="Rectangle 18"/>
          <p:cNvSpPr/>
          <p:nvPr/>
        </p:nvSpPr>
        <p:spPr>
          <a:xfrm>
            <a:off x="457200" y="1219200"/>
            <a:ext cx="2286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 y="228600"/>
            <a:ext cx="2286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057400" y="381000"/>
            <a:ext cx="457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33600" y="1066800"/>
            <a:ext cx="381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9" name="Picture 5"/>
          <p:cNvPicPr>
            <a:picLocks noChangeAspect="1" noChangeArrowheads="1"/>
          </p:cNvPicPr>
          <p:nvPr/>
        </p:nvPicPr>
        <p:blipFill>
          <a:blip r:embed="rId3"/>
          <a:srcRect/>
          <a:stretch>
            <a:fillRect/>
          </a:stretch>
        </p:blipFill>
        <p:spPr bwMode="auto">
          <a:xfrm>
            <a:off x="5410200" y="2590800"/>
            <a:ext cx="3175000" cy="3557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8200" y="381000"/>
            <a:ext cx="1905000" cy="923330"/>
          </a:xfrm>
          <a:prstGeom prst="rect">
            <a:avLst/>
          </a:prstGeom>
          <a:noFill/>
        </p:spPr>
        <p:txBody>
          <a:bodyPr wrap="square" rtlCol="0">
            <a:spAutoFit/>
          </a:bodyPr>
          <a:lstStyle/>
          <a:p>
            <a:r>
              <a:rPr lang="en-US" b="1" dirty="0" smtClean="0">
                <a:solidFill>
                  <a:schemeClr val="bg1"/>
                </a:solidFill>
              </a:rPr>
              <a:t>The Spectrum of User Experience</a:t>
            </a:r>
          </a:p>
          <a:p>
            <a:endParaRPr lang="en-US" dirty="0">
              <a:solidFill>
                <a:schemeClr val="bg1"/>
              </a:solidFill>
            </a:endParaRPr>
          </a:p>
        </p:txBody>
      </p:sp>
      <p:sp>
        <p:nvSpPr>
          <p:cNvPr id="10" name="TextBox 9"/>
          <p:cNvSpPr txBox="1"/>
          <p:nvPr/>
        </p:nvSpPr>
        <p:spPr>
          <a:xfrm>
            <a:off x="152400" y="5943600"/>
            <a:ext cx="3657600" cy="276999"/>
          </a:xfrm>
          <a:prstGeom prst="rect">
            <a:avLst/>
          </a:prstGeom>
          <a:noFill/>
        </p:spPr>
        <p:txBody>
          <a:bodyPr wrap="square" rtlCol="0">
            <a:spAutoFit/>
          </a:bodyPr>
          <a:lstStyle/>
          <a:p>
            <a:r>
              <a:rPr lang="en-US" sz="1200" dirty="0" smtClean="0">
                <a:solidFill>
                  <a:schemeClr val="bg1"/>
                </a:solidFill>
              </a:rPr>
              <a:t>Courtesy </a:t>
            </a:r>
            <a:r>
              <a:rPr lang="en-US" sz="1200" dirty="0" smtClean="0">
                <a:solidFill>
                  <a:schemeClr val="bg1"/>
                </a:solidFill>
                <a:hlinkClick r:id="rId2"/>
              </a:rPr>
              <a:t>iA Inc</a:t>
            </a:r>
            <a:endParaRPr lang="en-US" sz="1200" dirty="0" smtClean="0">
              <a:solidFill>
                <a:schemeClr val="bg1"/>
              </a:solidFill>
            </a:endParaRPr>
          </a:p>
        </p:txBody>
      </p:sp>
      <p:pic>
        <p:nvPicPr>
          <p:cNvPr id="5122" name="Picture 2"/>
          <p:cNvPicPr>
            <a:picLocks noChangeAspect="1" noChangeArrowheads="1"/>
          </p:cNvPicPr>
          <p:nvPr/>
        </p:nvPicPr>
        <p:blipFill>
          <a:blip r:embed="rId3"/>
          <a:srcRect t="11940"/>
          <a:stretch>
            <a:fillRect/>
          </a:stretch>
        </p:blipFill>
        <p:spPr bwMode="auto">
          <a:xfrm>
            <a:off x="1295400" y="990600"/>
            <a:ext cx="6698402" cy="561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6172200"/>
            <a:ext cx="9525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143000" y="0"/>
            <a:ext cx="7134102"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6172200"/>
            <a:ext cx="9525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533400" y="0"/>
            <a:ext cx="816428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19200" y="1676400"/>
            <a:ext cx="6592887"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09" y="1112837"/>
            <a:ext cx="8229600" cy="5211763"/>
          </a:xfrm>
        </p:spPr>
        <p:txBody>
          <a:bodyPr/>
          <a:lstStyle/>
          <a:p>
            <a:endParaRPr lang="en-US" dirty="0"/>
          </a:p>
        </p:txBody>
      </p:sp>
      <p:pic>
        <p:nvPicPr>
          <p:cNvPr id="17410" name="Picture 2">
            <a:hlinkClick r:id="rId2"/>
          </p:cNvPr>
          <p:cNvPicPr>
            <a:picLocks noChangeAspect="1" noChangeArrowheads="1"/>
          </p:cNvPicPr>
          <p:nvPr/>
        </p:nvPicPr>
        <p:blipFill>
          <a:blip r:embed="rId3"/>
          <a:srcRect l="10625" t="24800" r="11875" b="7000"/>
          <a:stretch>
            <a:fillRect/>
          </a:stretch>
        </p:blipFill>
        <p:spPr bwMode="auto">
          <a:xfrm>
            <a:off x="152400" y="1189037"/>
            <a:ext cx="8866909" cy="4876800"/>
          </a:xfrm>
          <a:prstGeom prst="rect">
            <a:avLst/>
          </a:prstGeom>
          <a:noFill/>
          <a:ln w="9525">
            <a:noFill/>
            <a:miter lim="800000"/>
            <a:headEnd/>
            <a:tailEnd/>
          </a:ln>
        </p:spPr>
      </p:pic>
      <p:cxnSp>
        <p:nvCxnSpPr>
          <p:cNvPr id="6" name="Straight Arrow Connector 5"/>
          <p:cNvCxnSpPr>
            <a:stCxn id="13" idx="1"/>
          </p:cNvCxnSpPr>
          <p:nvPr/>
        </p:nvCxnSpPr>
        <p:spPr>
          <a:xfrm rot="10800000" flipV="1">
            <a:off x="5514109" y="4919861"/>
            <a:ext cx="2514600" cy="15537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3" idx="1"/>
          </p:cNvCxnSpPr>
          <p:nvPr/>
        </p:nvCxnSpPr>
        <p:spPr>
          <a:xfrm rot="10800000">
            <a:off x="7419109" y="4160839"/>
            <a:ext cx="609600" cy="75902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3" idx="1"/>
          </p:cNvCxnSpPr>
          <p:nvPr/>
        </p:nvCxnSpPr>
        <p:spPr>
          <a:xfrm rot="10800000" flipV="1">
            <a:off x="7647709" y="4919861"/>
            <a:ext cx="381000" cy="91737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3" idx="1"/>
          </p:cNvCxnSpPr>
          <p:nvPr/>
        </p:nvCxnSpPr>
        <p:spPr>
          <a:xfrm rot="10800000">
            <a:off x="8028709" y="3627439"/>
            <a:ext cx="1588" cy="129242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28709" y="4642862"/>
            <a:ext cx="1066800" cy="553998"/>
          </a:xfrm>
          <a:prstGeom prst="rect">
            <a:avLst/>
          </a:prstGeom>
          <a:solidFill>
            <a:srgbClr val="92D050"/>
          </a:solidFill>
        </p:spPr>
        <p:txBody>
          <a:bodyPr wrap="square" rtlCol="0">
            <a:spAutoFit/>
          </a:bodyPr>
          <a:lstStyle/>
          <a:p>
            <a:pPr algn="ctr"/>
            <a:r>
              <a:rPr lang="en-US" sz="1500" dirty="0" smtClean="0"/>
              <a:t>Separation of space</a:t>
            </a:r>
            <a:endParaRPr lang="en-US" sz="1500" dirty="0"/>
          </a:p>
        </p:txBody>
      </p:sp>
      <p:cxnSp>
        <p:nvCxnSpPr>
          <p:cNvPr id="27" name="Straight Arrow Connector 26"/>
          <p:cNvCxnSpPr/>
          <p:nvPr/>
        </p:nvCxnSpPr>
        <p:spPr>
          <a:xfrm rot="5400000">
            <a:off x="3532909" y="4618037"/>
            <a:ext cx="1371600" cy="158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85309" y="3398837"/>
            <a:ext cx="1447800" cy="553998"/>
          </a:xfrm>
          <a:prstGeom prst="rect">
            <a:avLst/>
          </a:prstGeom>
          <a:solidFill>
            <a:srgbClr val="92D050"/>
          </a:solidFill>
        </p:spPr>
        <p:txBody>
          <a:bodyPr wrap="square" rtlCol="0">
            <a:spAutoFit/>
          </a:bodyPr>
          <a:lstStyle/>
          <a:p>
            <a:pPr algn="ctr"/>
            <a:r>
              <a:rPr lang="en-US" sz="1500" dirty="0" smtClean="0"/>
              <a:t>Action-oriented terminology</a:t>
            </a:r>
            <a:endParaRPr lang="en-US" sz="1500" dirty="0"/>
          </a:p>
        </p:txBody>
      </p:sp>
      <p:sp>
        <p:nvSpPr>
          <p:cNvPr id="11" name="TextBox 10"/>
          <p:cNvSpPr txBox="1"/>
          <p:nvPr/>
        </p:nvSpPr>
        <p:spPr>
          <a:xfrm>
            <a:off x="304800" y="329625"/>
            <a:ext cx="6172200" cy="584775"/>
          </a:xfrm>
          <a:prstGeom prst="rect">
            <a:avLst/>
          </a:prstGeom>
          <a:noFill/>
        </p:spPr>
        <p:txBody>
          <a:bodyPr wrap="square" rtlCol="0">
            <a:spAutoFit/>
          </a:bodyPr>
          <a:lstStyle/>
          <a:p>
            <a:r>
              <a:rPr lang="en-US" sz="3200" dirty="0" smtClean="0"/>
              <a:t>Establish Balance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2867025"/>
            <a:ext cx="9144000" cy="3457575"/>
          </a:xfrm>
          <a:prstGeom prst="rect">
            <a:avLst/>
          </a:prstGeom>
          <a:noFill/>
          <a:ln w="9525">
            <a:noFill/>
            <a:miter lim="800000"/>
            <a:headEnd/>
            <a:tailEnd/>
          </a:ln>
        </p:spPr>
      </p:pic>
      <p:sp>
        <p:nvSpPr>
          <p:cNvPr id="5" name="TextBox 4"/>
          <p:cNvSpPr txBox="1"/>
          <p:nvPr/>
        </p:nvSpPr>
        <p:spPr>
          <a:xfrm>
            <a:off x="457200" y="685800"/>
            <a:ext cx="6172200" cy="2062103"/>
          </a:xfrm>
          <a:prstGeom prst="rect">
            <a:avLst/>
          </a:prstGeom>
          <a:noFill/>
        </p:spPr>
        <p:txBody>
          <a:bodyPr wrap="square" rtlCol="0">
            <a:spAutoFit/>
          </a:bodyPr>
          <a:lstStyle/>
          <a:p>
            <a:r>
              <a:rPr lang="en-US" sz="3200" dirty="0" smtClean="0"/>
              <a:t>Wireframe first</a:t>
            </a:r>
          </a:p>
          <a:p>
            <a:pPr lvl="0"/>
            <a:endParaRPr lang="en-US" sz="3200" dirty="0" smtClean="0"/>
          </a:p>
          <a:p>
            <a:pPr lvl="0"/>
            <a:r>
              <a:rPr lang="en-US" sz="3200" dirty="0" smtClean="0"/>
              <a:t>“If you fail to plan, you plan to fail”</a:t>
            </a:r>
          </a:p>
          <a:p>
            <a:pPr lvl="0"/>
            <a:endParaRPr lang="en-US" sz="32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2867025"/>
            <a:ext cx="9144000" cy="3457575"/>
          </a:xfrm>
          <a:prstGeom prst="rect">
            <a:avLst/>
          </a:prstGeom>
          <a:noFill/>
          <a:ln w="9525">
            <a:noFill/>
            <a:miter lim="800000"/>
            <a:headEnd/>
            <a:tailEnd/>
          </a:ln>
        </p:spPr>
      </p:pic>
      <p:sp>
        <p:nvSpPr>
          <p:cNvPr id="5" name="TextBox 4"/>
          <p:cNvSpPr txBox="1"/>
          <p:nvPr/>
        </p:nvSpPr>
        <p:spPr>
          <a:xfrm>
            <a:off x="381000" y="228600"/>
            <a:ext cx="6781800" cy="2514600"/>
          </a:xfrm>
          <a:prstGeom prst="rect">
            <a:avLst/>
          </a:prstGeom>
          <a:noFill/>
        </p:spPr>
        <p:txBody>
          <a:bodyPr wrap="square" rtlCol="0">
            <a:spAutoFit/>
          </a:bodyPr>
          <a:lstStyle/>
          <a:p>
            <a:pPr lvl="0"/>
            <a:r>
              <a:rPr lang="en-US" sz="3200" dirty="0" smtClean="0"/>
              <a:t>Creating a wireframe</a:t>
            </a:r>
          </a:p>
          <a:p>
            <a:pPr marL="457200" indent="-457200">
              <a:spcBef>
                <a:spcPts val="1200"/>
              </a:spcBef>
              <a:buClr>
                <a:srgbClr val="92D050"/>
              </a:buClr>
              <a:buFont typeface="Calibri" pitchFamily="34" charset="0"/>
              <a:buChar char="Δ"/>
            </a:pPr>
            <a:r>
              <a:rPr lang="en-US" sz="2000" dirty="0" smtClean="0"/>
              <a:t>Have a site map previously developed</a:t>
            </a:r>
          </a:p>
          <a:p>
            <a:pPr marL="457200" indent="-457200">
              <a:spcBef>
                <a:spcPts val="1200"/>
              </a:spcBef>
              <a:buClr>
                <a:srgbClr val="92D050"/>
              </a:buClr>
              <a:buFont typeface="Calibri" pitchFamily="34" charset="0"/>
              <a:buChar char="Δ"/>
            </a:pPr>
            <a:r>
              <a:rPr lang="en-US" sz="2000" dirty="0" smtClean="0"/>
              <a:t>Determine elements needed</a:t>
            </a:r>
          </a:p>
          <a:p>
            <a:pPr marL="457200" indent="-457200">
              <a:spcBef>
                <a:spcPts val="1200"/>
              </a:spcBef>
              <a:buClr>
                <a:srgbClr val="92D050"/>
              </a:buClr>
              <a:buFont typeface="Calibri" pitchFamily="34" charset="0"/>
              <a:buChar char="Δ"/>
            </a:pPr>
            <a:r>
              <a:rPr lang="en-US" sz="2000" dirty="0" smtClean="0"/>
              <a:t>Assess weight, space, placement</a:t>
            </a:r>
          </a:p>
          <a:p>
            <a:pPr marL="457200" indent="-457200">
              <a:spcBef>
                <a:spcPts val="1200"/>
              </a:spcBef>
              <a:buClr>
                <a:srgbClr val="92D050"/>
              </a:buClr>
              <a:buFont typeface="Calibri" pitchFamily="34" charset="0"/>
              <a:buChar char="Δ"/>
            </a:pPr>
            <a:r>
              <a:rPr lang="en-US" sz="2000" dirty="0" smtClean="0"/>
              <a:t>Doesn't need to be specific for each element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914400"/>
            <a:ext cx="6248400" cy="4114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6000" b="1" dirty="0" smtClean="0">
                <a:ea typeface="+mj-ea"/>
                <a:cs typeface="Arial" pitchFamily="34" charset="0"/>
              </a:rPr>
              <a:t>Usability is in everything</a:t>
            </a:r>
            <a:endParaRPr kumimoji="0" lang="en-US" sz="60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2057401" y="0"/>
            <a:ext cx="4978990" cy="6324600"/>
          </a:xfrm>
          <a:prstGeom prst="rect">
            <a:avLst/>
          </a:prstGeom>
          <a:noFill/>
          <a:ln w="9525">
            <a:solidFill>
              <a:schemeClr val="tx1">
                <a:lumMod val="50000"/>
                <a:lumOff val="50000"/>
              </a:schemeClr>
            </a:solid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24840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srcRect/>
          <a:stretch>
            <a:fillRect/>
          </a:stretch>
        </p:blipFill>
        <p:spPr bwMode="auto">
          <a:xfrm>
            <a:off x="914400" y="0"/>
            <a:ext cx="7141599" cy="6840781"/>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7" name="Rectangle 6"/>
          <p:cNvSpPr/>
          <p:nvPr/>
        </p:nvSpPr>
        <p:spPr>
          <a:xfrm>
            <a:off x="0" y="624840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a:blip r:embed="rId2"/>
          <a:srcRect/>
          <a:stretch>
            <a:fillRect/>
          </a:stretch>
        </p:blipFill>
        <p:spPr bwMode="auto">
          <a:xfrm>
            <a:off x="1828801" y="0"/>
            <a:ext cx="5478121" cy="6858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b="17289"/>
          <a:stretch>
            <a:fillRect/>
          </a:stretch>
        </p:blipFill>
        <p:spPr bwMode="auto">
          <a:xfrm>
            <a:off x="2075438" y="2438400"/>
            <a:ext cx="7068562" cy="3886200"/>
          </a:xfrm>
          <a:prstGeom prst="rect">
            <a:avLst/>
          </a:prstGeom>
          <a:noFill/>
          <a:ln w="9525">
            <a:noFill/>
            <a:miter lim="800000"/>
            <a:headEnd/>
            <a:tailEnd/>
          </a:ln>
          <a:effectLst/>
        </p:spPr>
      </p:pic>
      <p:sp>
        <p:nvSpPr>
          <p:cNvPr id="4" name="TextBox 3"/>
          <p:cNvSpPr txBox="1"/>
          <p:nvPr/>
        </p:nvSpPr>
        <p:spPr>
          <a:xfrm>
            <a:off x="914400" y="1828800"/>
            <a:ext cx="4800600" cy="1785104"/>
          </a:xfrm>
          <a:prstGeom prst="rect">
            <a:avLst/>
          </a:prstGeom>
          <a:noFill/>
        </p:spPr>
        <p:txBody>
          <a:bodyPr wrap="square" rtlCol="0">
            <a:spAutoFit/>
          </a:bodyPr>
          <a:lstStyle/>
          <a:p>
            <a:pPr marL="457200" indent="-457200">
              <a:spcBef>
                <a:spcPts val="1200"/>
              </a:spcBef>
              <a:buFont typeface="Calibri" pitchFamily="34" charset="0"/>
              <a:buChar char="→"/>
            </a:pPr>
            <a:r>
              <a:rPr lang="en-US" sz="2000" dirty="0" smtClean="0"/>
              <a:t>Establish consistency throughout site</a:t>
            </a:r>
          </a:p>
          <a:p>
            <a:pPr marL="457200" indent="-457200">
              <a:spcBef>
                <a:spcPts val="1200"/>
              </a:spcBef>
              <a:buFont typeface="Calibri" pitchFamily="34" charset="0"/>
              <a:buChar char="→"/>
            </a:pPr>
            <a:r>
              <a:rPr lang="en-US" sz="2000" dirty="0" smtClean="0"/>
              <a:t>Org chart isn’t navigation</a:t>
            </a:r>
          </a:p>
          <a:p>
            <a:pPr marL="457200" indent="-457200">
              <a:spcBef>
                <a:spcPts val="1200"/>
              </a:spcBef>
              <a:buFont typeface="Calibri" pitchFamily="34" charset="0"/>
              <a:buChar char="→"/>
            </a:pPr>
            <a:r>
              <a:rPr lang="en-US" sz="2000" dirty="0" smtClean="0"/>
              <a:t>Less is more</a:t>
            </a:r>
          </a:p>
          <a:p>
            <a:pPr marL="457200" indent="-457200">
              <a:spcBef>
                <a:spcPts val="1200"/>
              </a:spcBef>
              <a:buFont typeface="Calibri" pitchFamily="34" charset="0"/>
              <a:buChar char="→"/>
            </a:pPr>
            <a:r>
              <a:rPr lang="en-US" sz="2000" dirty="0" smtClean="0"/>
              <a:t>Separate internal from external</a:t>
            </a:r>
          </a:p>
        </p:txBody>
      </p:sp>
      <p:sp>
        <p:nvSpPr>
          <p:cNvPr id="5" name="Title 1"/>
          <p:cNvSpPr txBox="1">
            <a:spLocks noGrp="1"/>
          </p:cNvSpPr>
          <p:nvPr>
            <p:ph idx="1"/>
          </p:nvPr>
        </p:nvSpPr>
        <p:spPr>
          <a:xfrm>
            <a:off x="13716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Transform traditional thinking</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pic>
        <p:nvPicPr>
          <p:cNvPr id="6" name="Picture 5" descr="transformation.jpg"/>
          <p:cNvPicPr>
            <a:picLocks noChangeAspect="1"/>
          </p:cNvPicPr>
          <p:nvPr/>
        </p:nvPicPr>
        <p:blipFill>
          <a:blip r:embed="rId3"/>
          <a:stretch>
            <a:fillRect/>
          </a:stretch>
        </p:blipFill>
        <p:spPr>
          <a:xfrm>
            <a:off x="579120" y="228600"/>
            <a:ext cx="792480" cy="9906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134687" y="2286000"/>
            <a:ext cx="6009313" cy="38862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 name="Picture 2"/>
          <p:cNvPicPr>
            <a:picLocks noChangeAspect="1" noChangeArrowheads="1"/>
          </p:cNvPicPr>
          <p:nvPr/>
        </p:nvPicPr>
        <p:blipFill>
          <a:blip r:embed="rId3" cstate="print"/>
          <a:srcRect/>
          <a:stretch>
            <a:fillRect/>
          </a:stretch>
        </p:blipFill>
        <p:spPr bwMode="auto">
          <a:xfrm>
            <a:off x="152400" y="685800"/>
            <a:ext cx="4618331" cy="38100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5" name="TextBox 4"/>
          <p:cNvSpPr txBox="1"/>
          <p:nvPr/>
        </p:nvSpPr>
        <p:spPr>
          <a:xfrm>
            <a:off x="4419600" y="376297"/>
            <a:ext cx="4876800" cy="2062103"/>
          </a:xfrm>
          <a:prstGeom prst="rect">
            <a:avLst/>
          </a:prstGeom>
          <a:noFill/>
        </p:spPr>
        <p:txBody>
          <a:bodyPr wrap="square" rtlCol="0">
            <a:spAutoFit/>
          </a:bodyPr>
          <a:lstStyle/>
          <a:p>
            <a:pPr lvl="0" algn="ctr"/>
            <a:r>
              <a:rPr lang="en-US" sz="3200" dirty="0" smtClean="0"/>
              <a:t>Individualize where necessary but maintain consistency</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srcRect b="6154"/>
          <a:stretch>
            <a:fillRect/>
          </a:stretch>
        </p:blipFill>
        <p:spPr bwMode="auto">
          <a:xfrm>
            <a:off x="457200" y="1524000"/>
            <a:ext cx="4953000" cy="4648200"/>
          </a:xfrm>
          <a:prstGeom prst="rect">
            <a:avLst/>
          </a:prstGeom>
          <a:noFill/>
          <a:ln w="9525">
            <a:noFill/>
            <a:miter lim="800000"/>
            <a:headEnd/>
            <a:tailEnd/>
          </a:ln>
        </p:spPr>
      </p:pic>
      <p:sp>
        <p:nvSpPr>
          <p:cNvPr id="4" name="TextBox 3"/>
          <p:cNvSpPr txBox="1"/>
          <p:nvPr/>
        </p:nvSpPr>
        <p:spPr>
          <a:xfrm>
            <a:off x="5029200" y="1905000"/>
            <a:ext cx="3429000" cy="2062103"/>
          </a:xfrm>
          <a:prstGeom prst="rect">
            <a:avLst/>
          </a:prstGeom>
          <a:noFill/>
        </p:spPr>
        <p:txBody>
          <a:bodyPr wrap="square" rtlCol="0">
            <a:spAutoFit/>
          </a:bodyPr>
          <a:lstStyle/>
          <a:p>
            <a:pPr lvl="0"/>
            <a:r>
              <a:rPr lang="en-US" sz="3200" dirty="0" smtClean="0"/>
              <a:t>An organizational chart does not a navigation make.</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169034" y="914400"/>
            <a:ext cx="8898766" cy="4724400"/>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09600" y="0"/>
            <a:ext cx="7740527" cy="6351324"/>
          </a:xfrm>
          <a:prstGeom prst="rect">
            <a:avLst/>
          </a:prstGeom>
          <a:noFill/>
          <a:ln w="9525">
            <a:noFill/>
            <a:miter lim="800000"/>
            <a:headEnd/>
            <a:tailEnd/>
          </a:ln>
          <a:effectLst/>
        </p:spPr>
      </p:pic>
      <p:sp>
        <p:nvSpPr>
          <p:cNvPr id="6" name="Rectangle 5"/>
          <p:cNvSpPr/>
          <p:nvPr/>
        </p:nvSpPr>
        <p:spPr>
          <a:xfrm>
            <a:off x="914400" y="2057400"/>
            <a:ext cx="6858000" cy="23622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9" name="Picture 3"/>
          <p:cNvPicPr>
            <a:picLocks noChangeAspect="1" noChangeArrowheads="1"/>
          </p:cNvPicPr>
          <p:nvPr/>
        </p:nvPicPr>
        <p:blipFill>
          <a:blip r:embed="rId3"/>
          <a:srcRect/>
          <a:stretch>
            <a:fillRect/>
          </a:stretch>
        </p:blipFill>
        <p:spPr bwMode="auto">
          <a:xfrm>
            <a:off x="1066800" y="2209800"/>
            <a:ext cx="6553596" cy="2087562"/>
          </a:xfrm>
          <a:prstGeom prst="rect">
            <a:avLst/>
          </a:prstGeom>
          <a:noFill/>
          <a:ln w="57150">
            <a:solidFill>
              <a:schemeClr val="bg1"/>
            </a:solid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10x.jpg"/>
          <p:cNvPicPr>
            <a:picLocks noChangeAspect="1"/>
          </p:cNvPicPr>
          <p:nvPr/>
        </p:nvPicPr>
        <p:blipFill>
          <a:blip r:embed="rId2"/>
          <a:stretch>
            <a:fillRect/>
          </a:stretch>
        </p:blipFill>
        <p:spPr>
          <a:xfrm>
            <a:off x="-304800" y="0"/>
            <a:ext cx="9767104" cy="6324600"/>
          </a:xfrm>
          <a:prstGeom prst="rect">
            <a:avLst/>
          </a:prstGeom>
        </p:spPr>
      </p:pic>
      <p:sp>
        <p:nvSpPr>
          <p:cNvPr id="6" name="Rectangle 5"/>
          <p:cNvSpPr/>
          <p:nvPr/>
        </p:nvSpPr>
        <p:spPr bwMode="auto">
          <a:xfrm>
            <a:off x="-228600" y="5029200"/>
            <a:ext cx="7010400" cy="838200"/>
          </a:xfrm>
          <a:prstGeom prst="rect">
            <a:avLst/>
          </a:prstGeom>
          <a:solidFill>
            <a:schemeClr val="bg1">
              <a:alpha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2400" b="0" i="1" u="none" strike="noStrike" cap="none" normalizeH="0" baseline="0" smtClean="0">
              <a:ln>
                <a:noFill/>
              </a:ln>
              <a:solidFill>
                <a:schemeClr val="tx1"/>
              </a:solidFill>
              <a:effectLst/>
              <a:latin typeface="Univers" pitchFamily="34" charset="0"/>
            </a:endParaRPr>
          </a:p>
        </p:txBody>
      </p:sp>
      <p:sp>
        <p:nvSpPr>
          <p:cNvPr id="4" name="TextBox 3"/>
          <p:cNvSpPr txBox="1"/>
          <p:nvPr/>
        </p:nvSpPr>
        <p:spPr>
          <a:xfrm>
            <a:off x="0" y="5105400"/>
            <a:ext cx="6934200" cy="1077218"/>
          </a:xfrm>
          <a:prstGeom prst="rect">
            <a:avLst/>
          </a:prstGeom>
          <a:noFill/>
        </p:spPr>
        <p:txBody>
          <a:bodyPr wrap="square" rtlCol="0">
            <a:spAutoFit/>
          </a:bodyPr>
          <a:lstStyle/>
          <a:p>
            <a:pPr lvl="0"/>
            <a:r>
              <a:rPr lang="en-US" sz="3200" dirty="0" smtClean="0"/>
              <a:t>Separate internal from external content</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3175" y="1187450"/>
            <a:ext cx="9151938" cy="5137150"/>
          </a:xfrm>
          <a:prstGeom prst="rect">
            <a:avLst/>
          </a:prstGeom>
          <a:noFill/>
          <a:ln w="9525">
            <a:noFill/>
            <a:miter lim="800000"/>
            <a:headEnd/>
            <a:tailEnd/>
          </a:ln>
          <a:effectLst/>
        </p:spPr>
      </p:pic>
      <p:sp>
        <p:nvSpPr>
          <p:cNvPr id="5" name="Title 1"/>
          <p:cNvSpPr txBox="1">
            <a:spLocks noGrp="1"/>
          </p:cNvSpPr>
          <p:nvPr>
            <p:ph idx="1"/>
          </p:nvPr>
        </p:nvSpPr>
        <p:spPr>
          <a:xfrm>
            <a:off x="6096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3500" b="1" dirty="0" smtClean="0">
                <a:latin typeface="+mn-lt"/>
                <a:ea typeface="+mj-ea"/>
              </a:rPr>
              <a:t>Less is more</a:t>
            </a:r>
            <a:endParaRPr kumimoji="0" lang="en-US" sz="3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
        <p:nvSpPr>
          <p:cNvPr id="12" name="TextBox 11"/>
          <p:cNvSpPr txBox="1"/>
          <p:nvPr/>
        </p:nvSpPr>
        <p:spPr>
          <a:xfrm>
            <a:off x="685800" y="1712655"/>
            <a:ext cx="4343400" cy="2554545"/>
          </a:xfrm>
          <a:prstGeom prst="rect">
            <a:avLst/>
          </a:prstGeom>
          <a:noFill/>
        </p:spPr>
        <p:txBody>
          <a:bodyPr wrap="square" rtlCol="0">
            <a:spAutoFit/>
          </a:bodyPr>
          <a:lstStyle/>
          <a:p>
            <a:pPr lvl="0"/>
            <a:r>
              <a:rPr lang="en-US" sz="3200" dirty="0" smtClean="0"/>
              <a:t>The more information on a Web site, the harder it is for the user to find what they need.</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600200" y="762000"/>
            <a:ext cx="61722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FRL.png"/>
          <p:cNvPicPr>
            <a:picLocks noChangeAspect="1"/>
          </p:cNvPicPr>
          <p:nvPr/>
        </p:nvPicPr>
        <p:blipFill>
          <a:blip r:embed="rId2"/>
          <a:stretch>
            <a:fillRect/>
          </a:stretch>
        </p:blipFill>
        <p:spPr>
          <a:xfrm>
            <a:off x="1981200" y="281378"/>
            <a:ext cx="5181600" cy="5379465"/>
          </a:xfrm>
          <a:prstGeom prst="rect">
            <a:avLst/>
          </a:prstGeom>
        </p:spPr>
      </p:pic>
      <p:sp>
        <p:nvSpPr>
          <p:cNvPr id="5" name="TextBox 4"/>
          <p:cNvSpPr txBox="1"/>
          <p:nvPr/>
        </p:nvSpPr>
        <p:spPr>
          <a:xfrm>
            <a:off x="152400" y="5943600"/>
            <a:ext cx="5105400" cy="276999"/>
          </a:xfrm>
          <a:prstGeom prst="rect">
            <a:avLst/>
          </a:prstGeom>
          <a:noFill/>
        </p:spPr>
        <p:txBody>
          <a:bodyPr wrap="square" rtlCol="0">
            <a:spAutoFit/>
          </a:bodyPr>
          <a:lstStyle/>
          <a:p>
            <a:r>
              <a:rPr lang="en-US" sz="1200" i="1" dirty="0" smtClean="0"/>
              <a:t>Tales from Redesignland – “</a:t>
            </a:r>
            <a:r>
              <a:rPr lang="en-US" sz="1200" i="1" dirty="0" smtClean="0">
                <a:hlinkClick r:id="rId3"/>
              </a:rPr>
              <a:t>Tell it to ‘The Committee</a:t>
            </a:r>
            <a:r>
              <a:rPr lang="en-US" sz="1200" i="1" dirty="0" smtClean="0"/>
              <a:t>’” by Tony Dunn</a:t>
            </a:r>
            <a:endParaRPr lang="en-US" sz="1200"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srcRect/>
          <a:stretch>
            <a:fillRect/>
          </a:stretch>
        </p:blipFill>
        <p:spPr bwMode="auto">
          <a:xfrm>
            <a:off x="2743200" y="217455"/>
            <a:ext cx="6048375" cy="6030945"/>
          </a:xfrm>
          <a:prstGeom prst="rect">
            <a:avLst/>
          </a:prstGeom>
          <a:noFill/>
          <a:ln w="9525">
            <a:noFill/>
            <a:miter lim="800000"/>
            <a:headEnd/>
            <a:tailEnd/>
          </a:ln>
        </p:spPr>
      </p:pic>
      <p:sp>
        <p:nvSpPr>
          <p:cNvPr id="5" name="TextBox 4"/>
          <p:cNvSpPr txBox="1"/>
          <p:nvPr/>
        </p:nvSpPr>
        <p:spPr>
          <a:xfrm>
            <a:off x="838200" y="1447800"/>
            <a:ext cx="3429000" cy="2554545"/>
          </a:xfrm>
          <a:prstGeom prst="rect">
            <a:avLst/>
          </a:prstGeom>
          <a:noFill/>
        </p:spPr>
        <p:txBody>
          <a:bodyPr wrap="square" rtlCol="0">
            <a:spAutoFit/>
          </a:bodyPr>
          <a:lstStyle/>
          <a:p>
            <a:pPr lvl="0"/>
            <a:r>
              <a:rPr lang="en-US" sz="3200" dirty="0" smtClean="0"/>
              <a:t>Get rid of what’s not being used</a:t>
            </a:r>
          </a:p>
          <a:p>
            <a:pPr lvl="0"/>
            <a:r>
              <a:rPr lang="en-US" sz="3200" dirty="0" smtClean="0"/>
              <a:t>…or find a better way to present it.</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828800"/>
            <a:ext cx="4800600" cy="1785104"/>
          </a:xfrm>
          <a:prstGeom prst="rect">
            <a:avLst/>
          </a:prstGeom>
          <a:noFill/>
        </p:spPr>
        <p:txBody>
          <a:bodyPr wrap="square" rtlCol="0">
            <a:spAutoFit/>
          </a:bodyPr>
          <a:lstStyle/>
          <a:p>
            <a:pPr marL="457200" indent="-457200">
              <a:spcBef>
                <a:spcPts val="1200"/>
              </a:spcBef>
              <a:buFont typeface="Calibri" pitchFamily="34" charset="0"/>
              <a:buChar char="→"/>
            </a:pPr>
            <a:r>
              <a:rPr lang="en-US" sz="2000" dirty="0" smtClean="0"/>
              <a:t>Stick to the standards</a:t>
            </a:r>
          </a:p>
          <a:p>
            <a:pPr marL="457200" indent="-457200">
              <a:spcBef>
                <a:spcPts val="1200"/>
              </a:spcBef>
              <a:buFont typeface="Calibri" pitchFamily="34" charset="0"/>
              <a:buChar char="→"/>
            </a:pPr>
            <a:r>
              <a:rPr lang="en-US" sz="2000" dirty="0" smtClean="0"/>
              <a:t>Focus on the action</a:t>
            </a:r>
          </a:p>
          <a:p>
            <a:pPr marL="457200" indent="-457200">
              <a:spcBef>
                <a:spcPts val="1200"/>
              </a:spcBef>
              <a:buFont typeface="Calibri" pitchFamily="34" charset="0"/>
              <a:buChar char="→"/>
            </a:pPr>
            <a:r>
              <a:rPr lang="en-US" sz="2000" dirty="0" smtClean="0"/>
              <a:t>Don't rely on subnavigation text</a:t>
            </a:r>
          </a:p>
          <a:p>
            <a:pPr marL="457200" indent="-457200">
              <a:spcBef>
                <a:spcPts val="1200"/>
              </a:spcBef>
              <a:buFont typeface="Calibri" pitchFamily="34" charset="0"/>
              <a:buChar char="→"/>
            </a:pPr>
            <a:r>
              <a:rPr lang="en-US" sz="2000" dirty="0" smtClean="0"/>
              <a:t>Avoid acronyms &amp; jargon</a:t>
            </a:r>
          </a:p>
        </p:txBody>
      </p:sp>
      <p:sp>
        <p:nvSpPr>
          <p:cNvPr id="5" name="Title 1"/>
          <p:cNvSpPr txBox="1">
            <a:spLocks noGrp="1"/>
          </p:cNvSpPr>
          <p:nvPr>
            <p:ph idx="1"/>
          </p:nvPr>
        </p:nvSpPr>
        <p:spPr>
          <a:xfrm>
            <a:off x="22098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Keep It Simple Stupid</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grpSp>
        <p:nvGrpSpPr>
          <p:cNvPr id="2" name="Group 16"/>
          <p:cNvGrpSpPr/>
          <p:nvPr/>
        </p:nvGrpSpPr>
        <p:grpSpPr>
          <a:xfrm>
            <a:off x="381000" y="304800"/>
            <a:ext cx="1905000" cy="1295400"/>
            <a:chOff x="381000" y="304800"/>
            <a:chExt cx="1905000" cy="1295400"/>
          </a:xfrm>
        </p:grpSpPr>
        <p:pic>
          <p:nvPicPr>
            <p:cNvPr id="7" name="Picture 6" descr="simplicity1.gif"/>
            <p:cNvPicPr>
              <a:picLocks noChangeAspect="1"/>
            </p:cNvPicPr>
            <p:nvPr/>
          </p:nvPicPr>
          <p:blipFill>
            <a:blip r:embed="rId2"/>
            <a:srcRect b="23611"/>
            <a:stretch>
              <a:fillRect/>
            </a:stretch>
          </p:blipFill>
          <p:spPr>
            <a:xfrm>
              <a:off x="609600" y="457200"/>
              <a:ext cx="1524000" cy="838200"/>
            </a:xfrm>
            <a:prstGeom prst="rect">
              <a:avLst/>
            </a:prstGeom>
          </p:spPr>
        </p:pic>
        <p:sp>
          <p:nvSpPr>
            <p:cNvPr id="9" name="Rectangle 8"/>
            <p:cNvSpPr/>
            <p:nvPr/>
          </p:nvSpPr>
          <p:spPr>
            <a:xfrm>
              <a:off x="1828800" y="990600"/>
              <a:ext cx="4572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0" y="1219200"/>
              <a:ext cx="1143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10668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295400" y="304800"/>
              <a:ext cx="228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1000" y="457200"/>
              <a:ext cx="3048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81200" y="457200"/>
              <a:ext cx="152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09600" y="762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3"/>
          <a:srcRect/>
          <a:stretch>
            <a:fillRect/>
          </a:stretch>
        </p:blipFill>
        <p:spPr bwMode="auto">
          <a:xfrm>
            <a:off x="5410200" y="2819400"/>
            <a:ext cx="285750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9800" y="609600"/>
            <a:ext cx="4800600" cy="1569660"/>
          </a:xfrm>
          <a:prstGeom prst="rect">
            <a:avLst/>
          </a:prstGeom>
          <a:noFill/>
        </p:spPr>
        <p:txBody>
          <a:bodyPr wrap="square" rtlCol="0">
            <a:spAutoFit/>
          </a:bodyPr>
          <a:lstStyle/>
          <a:p>
            <a:pPr lvl="0" algn="ctr"/>
            <a:r>
              <a:rPr lang="en-US" sz="3200" dirty="0" smtClean="0"/>
              <a:t>By emphasizing everything, you emphasize nothing.</a:t>
            </a:r>
            <a:endParaRPr lang="en-US" sz="3200" dirty="0" smtClean="0">
              <a:latin typeface="Arial" pitchFamily="34" charset="0"/>
              <a:cs typeface="Arial" pitchFamily="34" charset="0"/>
            </a:endParaRPr>
          </a:p>
          <a:p>
            <a:pPr algn="ctr"/>
            <a:endParaRPr lang="en-US" sz="3200" dirty="0"/>
          </a:p>
        </p:txBody>
      </p:sp>
      <p:pic>
        <p:nvPicPr>
          <p:cNvPr id="9218" name="Picture 2"/>
          <p:cNvPicPr>
            <a:picLocks noChangeAspect="1" noChangeArrowheads="1"/>
          </p:cNvPicPr>
          <p:nvPr/>
        </p:nvPicPr>
        <p:blipFill>
          <a:blip r:embed="rId2"/>
          <a:srcRect/>
          <a:stretch>
            <a:fillRect/>
          </a:stretch>
        </p:blipFill>
        <p:spPr bwMode="auto">
          <a:xfrm>
            <a:off x="1828800" y="1905000"/>
            <a:ext cx="5410200" cy="360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r="3685" b="4948"/>
          <a:stretch>
            <a:fillRect/>
          </a:stretch>
        </p:blipFill>
        <p:spPr bwMode="auto">
          <a:xfrm>
            <a:off x="1219200" y="966291"/>
            <a:ext cx="7924800" cy="5205909"/>
          </a:xfrm>
          <a:prstGeom prst="rect">
            <a:avLst/>
          </a:prstGeom>
          <a:noFill/>
          <a:ln w="9525">
            <a:noFill/>
            <a:miter lim="800000"/>
            <a:headEnd/>
            <a:tailEnd/>
          </a:ln>
          <a:effectLst/>
        </p:spPr>
      </p:pic>
      <p:sp>
        <p:nvSpPr>
          <p:cNvPr id="7" name="Rectangle 6"/>
          <p:cNvSpPr/>
          <p:nvPr/>
        </p:nvSpPr>
        <p:spPr>
          <a:xfrm>
            <a:off x="457200" y="457200"/>
            <a:ext cx="3200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7200" y="1325940"/>
            <a:ext cx="4343400" cy="1569660"/>
          </a:xfrm>
          <a:prstGeom prst="rect">
            <a:avLst/>
          </a:prstGeom>
          <a:noFill/>
        </p:spPr>
        <p:txBody>
          <a:bodyPr wrap="square" rtlCol="0">
            <a:spAutoFit/>
          </a:bodyPr>
          <a:lstStyle/>
          <a:p>
            <a:pPr lvl="0"/>
            <a:r>
              <a:rPr lang="en-US" sz="3200" dirty="0" smtClean="0"/>
              <a:t>Good calls-to-action </a:t>
            </a:r>
          </a:p>
          <a:p>
            <a:pPr lvl="0"/>
            <a:r>
              <a:rPr lang="en-US" sz="3200" dirty="0" smtClean="0"/>
              <a:t>call attention.</a:t>
            </a:r>
            <a:endParaRPr lang="en-US" sz="3200" dirty="0" smtClean="0">
              <a:latin typeface="Arial" pitchFamily="34" charset="0"/>
              <a:cs typeface="Arial" pitchFamily="34" charset="0"/>
            </a:endParaRPr>
          </a:p>
          <a:p>
            <a:endParaRPr lang="en-US" sz="32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hlinkClick r:id="rId2"/>
          </p:cNvPr>
          <p:cNvPicPr>
            <a:picLocks noChangeAspect="1" noChangeArrowheads="1"/>
          </p:cNvPicPr>
          <p:nvPr/>
        </p:nvPicPr>
        <p:blipFill>
          <a:blip r:embed="rId3"/>
          <a:srcRect/>
          <a:stretch>
            <a:fillRect/>
          </a:stretch>
        </p:blipFill>
        <p:spPr bwMode="auto">
          <a:xfrm>
            <a:off x="0" y="656331"/>
            <a:ext cx="9144000" cy="4950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149727"/>
            <a:ext cx="3429000" cy="4031873"/>
          </a:xfrm>
          <a:prstGeom prst="rect">
            <a:avLst/>
          </a:prstGeom>
          <a:noFill/>
        </p:spPr>
        <p:txBody>
          <a:bodyPr wrap="square" rtlCol="0">
            <a:spAutoFit/>
          </a:bodyPr>
          <a:lstStyle/>
          <a:p>
            <a:r>
              <a:rPr lang="en-US" sz="3200" dirty="0" smtClean="0"/>
              <a:t>Use body area to point users in the right direction. </a:t>
            </a:r>
          </a:p>
          <a:p>
            <a:endParaRPr lang="en-US" sz="3200" dirty="0" smtClean="0"/>
          </a:p>
          <a:p>
            <a:r>
              <a:rPr lang="en-US" sz="3200" dirty="0" smtClean="0"/>
              <a:t>Use subnavigation as a backup.</a:t>
            </a:r>
          </a:p>
          <a:p>
            <a:pPr lvl="0"/>
            <a:endParaRPr lang="en-US" sz="3200" dirty="0" smtClean="0">
              <a:latin typeface="Arial" pitchFamily="34" charset="0"/>
              <a:cs typeface="Arial" pitchFamily="34" charset="0"/>
            </a:endParaRPr>
          </a:p>
          <a:p>
            <a:endParaRPr lang="en-US" sz="3200" dirty="0"/>
          </a:p>
        </p:txBody>
      </p:sp>
      <p:pic>
        <p:nvPicPr>
          <p:cNvPr id="16390" name="Picture 6"/>
          <p:cNvPicPr>
            <a:picLocks noChangeAspect="1" noChangeArrowheads="1"/>
          </p:cNvPicPr>
          <p:nvPr/>
        </p:nvPicPr>
        <p:blipFill>
          <a:blip r:embed="rId2"/>
          <a:srcRect/>
          <a:stretch>
            <a:fillRect/>
          </a:stretch>
        </p:blipFill>
        <p:spPr bwMode="auto">
          <a:xfrm>
            <a:off x="4504764" y="1676400"/>
            <a:ext cx="4486835" cy="293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228600" y="1"/>
            <a:ext cx="8763000" cy="63250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914400"/>
            <a:ext cx="6248400" cy="4114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tx1"/>
                </a:solidFill>
                <a:effectLst/>
                <a:uLnTx/>
                <a:uFillTx/>
                <a:latin typeface="+mn-lt"/>
                <a:ea typeface="+mj-ea"/>
                <a:cs typeface="Arial" pitchFamily="34" charset="0"/>
              </a:rPr>
              <a:t>Which</a:t>
            </a:r>
            <a:r>
              <a:rPr kumimoji="0" lang="en-US" sz="6000" b="1" i="0" u="none" strike="noStrike" kern="1200" cap="none" spc="0" normalizeH="0" noProof="0" dirty="0" smtClean="0">
                <a:ln>
                  <a:noFill/>
                </a:ln>
                <a:solidFill>
                  <a:schemeClr val="tx1"/>
                </a:solidFill>
                <a:effectLst/>
                <a:uLnTx/>
                <a:uFillTx/>
                <a:latin typeface="+mn-lt"/>
                <a:ea typeface="+mj-ea"/>
                <a:cs typeface="Arial" pitchFamily="34" charset="0"/>
              </a:rPr>
              <a:t> is more consumable?</a:t>
            </a:r>
            <a:endParaRPr kumimoji="0" lang="en-US" sz="60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685800" y="152400"/>
            <a:ext cx="7848600" cy="61327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990600" y="685800"/>
            <a:ext cx="6858000" cy="514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914400"/>
            <a:ext cx="6248400" cy="41148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a:noFill/>
                </a:ln>
                <a:solidFill>
                  <a:schemeClr val="tx1"/>
                </a:solidFill>
                <a:effectLst/>
                <a:uLnTx/>
                <a:uFillTx/>
                <a:latin typeface="+mn-lt"/>
                <a:ea typeface="+mj-ea"/>
                <a:cs typeface="Arial" pitchFamily="34" charset="0"/>
              </a:rPr>
              <a:t>Or…</a:t>
            </a:r>
            <a:endParaRPr kumimoji="0" lang="en-US" sz="60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l="9492" r="10190"/>
          <a:stretch>
            <a:fillRect/>
          </a:stretch>
        </p:blipFill>
        <p:spPr bwMode="auto">
          <a:xfrm>
            <a:off x="457200" y="304800"/>
            <a:ext cx="83820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524000"/>
            <a:ext cx="5638800" cy="5324535"/>
          </a:xfrm>
          <a:prstGeom prst="rect">
            <a:avLst/>
          </a:prstGeom>
          <a:noFill/>
        </p:spPr>
        <p:txBody>
          <a:bodyPr wrap="square" rtlCol="0">
            <a:spAutoFit/>
          </a:bodyPr>
          <a:lstStyle/>
          <a:p>
            <a:pPr marL="457200" indent="-457200">
              <a:spcBef>
                <a:spcPts val="1200"/>
              </a:spcBef>
              <a:buClr>
                <a:srgbClr val="92D050"/>
              </a:buClr>
              <a:buFont typeface="Calibri" pitchFamily="34" charset="0"/>
              <a:buChar char="Δ"/>
            </a:pPr>
            <a:r>
              <a:rPr lang="en-US" sz="2000" dirty="0" smtClean="0"/>
              <a:t>Department/Office of… </a:t>
            </a:r>
            <a:r>
              <a:rPr lang="en-US" sz="2000" dirty="0" smtClean="0">
                <a:sym typeface="Wingdings" pitchFamily="2" charset="2"/>
              </a:rPr>
              <a:t> [need]</a:t>
            </a:r>
            <a:endParaRPr lang="en-US" sz="2000" dirty="0" smtClean="0"/>
          </a:p>
          <a:p>
            <a:pPr marL="457200" indent="-457200">
              <a:spcBef>
                <a:spcPts val="1200"/>
              </a:spcBef>
              <a:buClr>
                <a:srgbClr val="92D050"/>
              </a:buClr>
              <a:buFont typeface="Calibri" pitchFamily="34" charset="0"/>
              <a:buChar char="Δ"/>
            </a:pPr>
            <a:r>
              <a:rPr lang="en-US" sz="2000" dirty="0" smtClean="0"/>
              <a:t>Lifelong learning </a:t>
            </a:r>
            <a:r>
              <a:rPr lang="en-US" sz="2000" dirty="0" smtClean="0">
                <a:sym typeface="Wingdings" pitchFamily="2" charset="2"/>
              </a:rPr>
              <a:t></a:t>
            </a:r>
            <a:r>
              <a:rPr lang="en-US" sz="2000" dirty="0" smtClean="0"/>
              <a:t>Continuing Education</a:t>
            </a:r>
          </a:p>
          <a:p>
            <a:pPr marL="457200" indent="-457200">
              <a:spcBef>
                <a:spcPts val="1200"/>
              </a:spcBef>
              <a:buClr>
                <a:srgbClr val="92D050"/>
              </a:buClr>
              <a:buFont typeface="Calibri" pitchFamily="34" charset="0"/>
              <a:buChar char="Δ"/>
            </a:pPr>
            <a:r>
              <a:rPr lang="en-US" sz="2000" dirty="0" smtClean="0"/>
              <a:t>Advancement </a:t>
            </a:r>
            <a:r>
              <a:rPr lang="en-US" sz="2000" dirty="0" smtClean="0">
                <a:sym typeface="Wingdings" pitchFamily="2" charset="2"/>
              </a:rPr>
              <a:t> Give or Support</a:t>
            </a:r>
          </a:p>
          <a:p>
            <a:pPr marL="457200" indent="-457200">
              <a:spcBef>
                <a:spcPts val="1200"/>
              </a:spcBef>
              <a:buClr>
                <a:srgbClr val="92D050"/>
              </a:buClr>
              <a:buFont typeface="Calibri" pitchFamily="34" charset="0"/>
              <a:buChar char="Δ"/>
            </a:pPr>
            <a:r>
              <a:rPr lang="en-US" sz="2000" dirty="0" smtClean="0">
                <a:sym typeface="Wingdings" pitchFamily="2" charset="2"/>
              </a:rPr>
              <a:t>Alumni Relations  Alumni</a:t>
            </a:r>
            <a:endParaRPr lang="en-US" sz="2000" dirty="0" smtClean="0"/>
          </a:p>
          <a:p>
            <a:pPr marL="457200" indent="-457200">
              <a:spcBef>
                <a:spcPts val="1200"/>
              </a:spcBef>
              <a:buClr>
                <a:srgbClr val="92D050"/>
              </a:buClr>
              <a:buFont typeface="Calibri" pitchFamily="34" charset="0"/>
              <a:buChar char="Δ"/>
            </a:pPr>
            <a:r>
              <a:rPr lang="en-US" sz="2000" dirty="0" err="1" smtClean="0"/>
              <a:t>WebAdvisor</a:t>
            </a:r>
            <a:r>
              <a:rPr lang="en-US" sz="2000" dirty="0" smtClean="0"/>
              <a:t>, Blackboard, </a:t>
            </a:r>
            <a:r>
              <a:rPr lang="en-US" sz="2000" dirty="0" err="1" smtClean="0"/>
              <a:t>WebCT</a:t>
            </a:r>
            <a:r>
              <a:rPr lang="en-US" sz="2000" dirty="0" smtClean="0"/>
              <a:t>, etc. </a:t>
            </a:r>
            <a:r>
              <a:rPr lang="en-US" sz="2000" dirty="0" smtClean="0">
                <a:sym typeface="Wingdings" pitchFamily="2" charset="2"/>
              </a:rPr>
              <a:t> [task] (i.e. register for classes, check grades or </a:t>
            </a:r>
            <a:r>
              <a:rPr lang="en-US" sz="2000" dirty="0" err="1" smtClean="0">
                <a:sym typeface="Wingdings" pitchFamily="2" charset="2"/>
              </a:rPr>
              <a:t>MyABC</a:t>
            </a:r>
            <a:r>
              <a:rPr lang="en-US" sz="2000" dirty="0" smtClean="0">
                <a:sym typeface="Wingdings" pitchFamily="2" charset="2"/>
              </a:rPr>
              <a:t>)</a:t>
            </a:r>
            <a:r>
              <a:rPr lang="en-US" sz="2000" dirty="0" smtClean="0"/>
              <a:t> </a:t>
            </a:r>
          </a:p>
          <a:p>
            <a:pPr marL="457200" indent="-457200">
              <a:spcBef>
                <a:spcPts val="1200"/>
              </a:spcBef>
              <a:buClr>
                <a:srgbClr val="92D050"/>
              </a:buClr>
              <a:buFont typeface="Calibri" pitchFamily="34" charset="0"/>
              <a:buChar char="Δ"/>
            </a:pPr>
            <a:r>
              <a:rPr lang="en-US" sz="2000" dirty="0" smtClean="0"/>
              <a:t>EPS, CE, POLS</a:t>
            </a:r>
          </a:p>
          <a:p>
            <a:pPr marL="457200" indent="-457200">
              <a:spcBef>
                <a:spcPts val="1200"/>
              </a:spcBef>
              <a:buClr>
                <a:srgbClr val="92D050"/>
              </a:buClr>
              <a:buFont typeface="Calibri" pitchFamily="34" charset="0"/>
              <a:buChar char="Δ"/>
            </a:pPr>
            <a:endParaRPr lang="en-US" sz="2000" dirty="0" smtClean="0"/>
          </a:p>
          <a:p>
            <a:pPr marL="457200" indent="-457200">
              <a:spcBef>
                <a:spcPts val="1200"/>
              </a:spcBef>
              <a:buClr>
                <a:srgbClr val="92D050"/>
              </a:buClr>
              <a:buFont typeface="Calibri" pitchFamily="34" charset="0"/>
              <a:buChar char="Δ"/>
            </a:pPr>
            <a:endParaRPr lang="en-US" sz="2000" dirty="0" smtClean="0"/>
          </a:p>
          <a:p>
            <a:pPr marL="457200" indent="-457200">
              <a:spcBef>
                <a:spcPts val="1200"/>
              </a:spcBef>
              <a:buClr>
                <a:srgbClr val="92D050"/>
              </a:buClr>
              <a:buFont typeface="Calibri" pitchFamily="34" charset="0"/>
              <a:buChar char="Δ"/>
            </a:pPr>
            <a:endParaRPr lang="en-US" sz="2000" dirty="0" smtClean="0"/>
          </a:p>
          <a:p>
            <a:pPr marL="457200" indent="-457200">
              <a:spcBef>
                <a:spcPts val="1200"/>
              </a:spcBef>
              <a:buClr>
                <a:srgbClr val="92D050"/>
              </a:buClr>
              <a:buFont typeface="Calibri" pitchFamily="34" charset="0"/>
              <a:buChar char="Δ"/>
            </a:pPr>
            <a:endParaRPr lang="en-US" sz="2000" dirty="0" smtClean="0"/>
          </a:p>
          <a:p>
            <a:pPr marL="457200" indent="-457200">
              <a:spcBef>
                <a:spcPts val="1200"/>
              </a:spcBef>
              <a:buClr>
                <a:srgbClr val="92D050"/>
              </a:buClr>
              <a:buFont typeface="Calibri" pitchFamily="34" charset="0"/>
              <a:buChar char="Δ"/>
            </a:pPr>
            <a:endParaRPr lang="en-US" sz="2000" dirty="0" smtClean="0"/>
          </a:p>
        </p:txBody>
      </p:sp>
      <p:pic>
        <p:nvPicPr>
          <p:cNvPr id="8194" name="Picture 2"/>
          <p:cNvPicPr>
            <a:picLocks noChangeAspect="1" noChangeArrowheads="1"/>
          </p:cNvPicPr>
          <p:nvPr/>
        </p:nvPicPr>
        <p:blipFill>
          <a:blip r:embed="rId2" cstate="print"/>
          <a:srcRect t="31070" b="31302"/>
          <a:stretch>
            <a:fillRect/>
          </a:stretch>
        </p:blipFill>
        <p:spPr bwMode="auto">
          <a:xfrm>
            <a:off x="4191000" y="4419600"/>
            <a:ext cx="4657725" cy="1752600"/>
          </a:xfrm>
          <a:prstGeom prst="rect">
            <a:avLst/>
          </a:prstGeom>
          <a:noFill/>
          <a:ln w="9525">
            <a:noFill/>
            <a:miter lim="800000"/>
            <a:headEnd/>
            <a:tailEnd/>
          </a:ln>
        </p:spPr>
      </p:pic>
      <p:sp>
        <p:nvSpPr>
          <p:cNvPr id="5" name="TextBox 4"/>
          <p:cNvSpPr txBox="1"/>
          <p:nvPr/>
        </p:nvSpPr>
        <p:spPr>
          <a:xfrm>
            <a:off x="685800" y="599182"/>
            <a:ext cx="5486400" cy="584775"/>
          </a:xfrm>
          <a:prstGeom prst="rect">
            <a:avLst/>
          </a:prstGeom>
          <a:noFill/>
        </p:spPr>
        <p:txBody>
          <a:bodyPr wrap="square" rtlCol="0">
            <a:spAutoFit/>
          </a:bodyPr>
          <a:lstStyle/>
          <a:p>
            <a:r>
              <a:rPr lang="en-US" sz="3200" dirty="0" smtClean="0"/>
              <a:t>Jargon &amp; Acronyms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r="8462" b="15000"/>
          <a:stretch>
            <a:fillRect/>
          </a:stretch>
        </p:blipFill>
        <p:spPr bwMode="auto">
          <a:xfrm>
            <a:off x="1725706" y="1828800"/>
            <a:ext cx="7418294" cy="4305300"/>
          </a:xfrm>
          <a:prstGeom prst="rect">
            <a:avLst/>
          </a:prstGeom>
          <a:noFill/>
          <a:ln w="9525">
            <a:noFill/>
            <a:miter lim="800000"/>
            <a:headEnd/>
            <a:tailEnd/>
          </a:ln>
        </p:spPr>
      </p:pic>
      <p:sp>
        <p:nvSpPr>
          <p:cNvPr id="4" name="TextBox 3"/>
          <p:cNvSpPr txBox="1"/>
          <p:nvPr/>
        </p:nvSpPr>
        <p:spPr>
          <a:xfrm>
            <a:off x="914400" y="1828800"/>
            <a:ext cx="5257800" cy="1323439"/>
          </a:xfrm>
          <a:prstGeom prst="rect">
            <a:avLst/>
          </a:prstGeom>
          <a:noFill/>
        </p:spPr>
        <p:txBody>
          <a:bodyPr wrap="square" rtlCol="0">
            <a:spAutoFit/>
          </a:bodyPr>
          <a:lstStyle/>
          <a:p>
            <a:pPr marL="457200" indent="-457200">
              <a:spcBef>
                <a:spcPts val="1200"/>
              </a:spcBef>
              <a:buFont typeface="Calibri" pitchFamily="34" charset="0"/>
              <a:buChar char="→"/>
            </a:pPr>
            <a:r>
              <a:rPr lang="en-US" sz="2000" dirty="0" smtClean="0"/>
              <a:t>Maintain flexibility</a:t>
            </a:r>
          </a:p>
          <a:p>
            <a:pPr marL="457200" indent="-457200">
              <a:spcBef>
                <a:spcPts val="1200"/>
              </a:spcBef>
              <a:buFont typeface="Calibri" pitchFamily="34" charset="0"/>
              <a:buChar char="→"/>
            </a:pPr>
            <a:r>
              <a:rPr lang="en-US" sz="2000" dirty="0" smtClean="0"/>
              <a:t>Open communication without meetings</a:t>
            </a:r>
          </a:p>
          <a:p>
            <a:pPr marL="457200" indent="-457200">
              <a:spcBef>
                <a:spcPts val="1200"/>
              </a:spcBef>
              <a:buFont typeface="Calibri" pitchFamily="34" charset="0"/>
              <a:buChar char="→"/>
            </a:pPr>
            <a:r>
              <a:rPr lang="en-US" sz="2000" dirty="0" smtClean="0"/>
              <a:t>You can’t prepare for every decision needed</a:t>
            </a:r>
          </a:p>
        </p:txBody>
      </p:sp>
      <p:sp>
        <p:nvSpPr>
          <p:cNvPr id="5" name="Title 1"/>
          <p:cNvSpPr txBox="1">
            <a:spLocks noGrp="1"/>
          </p:cNvSpPr>
          <p:nvPr>
            <p:ph idx="1"/>
          </p:nvPr>
        </p:nvSpPr>
        <p:spPr>
          <a:xfrm>
            <a:off x="22098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Be Spontaneous</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
        <p:nvSpPr>
          <p:cNvPr id="16" name="Rectangle 15"/>
          <p:cNvSpPr/>
          <p:nvPr/>
        </p:nvSpPr>
        <p:spPr>
          <a:xfrm>
            <a:off x="609600" y="762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pontaneity.png"/>
          <p:cNvPicPr>
            <a:picLocks noChangeAspect="1"/>
          </p:cNvPicPr>
          <p:nvPr/>
        </p:nvPicPr>
        <p:blipFill>
          <a:blip r:embed="rId3"/>
          <a:stretch>
            <a:fillRect/>
          </a:stretch>
        </p:blipFill>
        <p:spPr>
          <a:xfrm>
            <a:off x="457200" y="304800"/>
            <a:ext cx="1608881" cy="9144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828800"/>
            <a:ext cx="2743200" cy="2554545"/>
          </a:xfrm>
          <a:prstGeom prst="rect">
            <a:avLst/>
          </a:prstGeom>
          <a:noFill/>
        </p:spPr>
        <p:txBody>
          <a:bodyPr wrap="square" rtlCol="0">
            <a:spAutoFit/>
          </a:bodyPr>
          <a:lstStyle/>
          <a:p>
            <a:pPr marL="457200" indent="-457200">
              <a:spcBef>
                <a:spcPts val="1200"/>
              </a:spcBef>
              <a:buFont typeface="Calibri" pitchFamily="34" charset="0"/>
              <a:buChar char="→"/>
            </a:pPr>
            <a:r>
              <a:rPr lang="en-US" sz="2000" dirty="0" smtClean="0"/>
              <a:t>Strategy is the first level of quality assurance</a:t>
            </a:r>
          </a:p>
          <a:p>
            <a:pPr marL="457200" indent="-457200">
              <a:spcBef>
                <a:spcPts val="1200"/>
              </a:spcBef>
              <a:buFont typeface="Calibri" pitchFamily="34" charset="0"/>
              <a:buChar char="→"/>
            </a:pPr>
            <a:r>
              <a:rPr lang="en-US" sz="2000" dirty="0" smtClean="0"/>
              <a:t>Whoever builds it will think it will work great</a:t>
            </a:r>
          </a:p>
          <a:p>
            <a:pPr marL="457200" indent="-457200">
              <a:spcBef>
                <a:spcPts val="1200"/>
              </a:spcBef>
              <a:buFont typeface="Calibri" pitchFamily="34" charset="0"/>
              <a:buChar char="→"/>
            </a:pPr>
            <a:r>
              <a:rPr lang="en-US" sz="2000" dirty="0" smtClean="0"/>
              <a:t>Test and track it</a:t>
            </a:r>
          </a:p>
        </p:txBody>
      </p:sp>
      <p:sp>
        <p:nvSpPr>
          <p:cNvPr id="5" name="Title 1"/>
          <p:cNvSpPr txBox="1">
            <a:spLocks noGrp="1"/>
          </p:cNvSpPr>
          <p:nvPr>
            <p:ph idx="1"/>
          </p:nvPr>
        </p:nvSpPr>
        <p:spPr>
          <a:xfrm>
            <a:off x="2209800" y="381001"/>
            <a:ext cx="78486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Maintain Integrity</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
        <p:nvSpPr>
          <p:cNvPr id="16" name="Rectangle 15"/>
          <p:cNvSpPr/>
          <p:nvPr/>
        </p:nvSpPr>
        <p:spPr>
          <a:xfrm>
            <a:off x="609600" y="762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ntegrity.gif"/>
          <p:cNvPicPr>
            <a:picLocks noChangeAspect="1"/>
          </p:cNvPicPr>
          <p:nvPr/>
        </p:nvPicPr>
        <p:blipFill>
          <a:blip r:embed="rId2"/>
          <a:stretch>
            <a:fillRect/>
          </a:stretch>
        </p:blipFill>
        <p:spPr>
          <a:xfrm>
            <a:off x="533400" y="381000"/>
            <a:ext cx="1643658" cy="838200"/>
          </a:xfrm>
          <a:prstGeom prst="rect">
            <a:avLst/>
          </a:prstGeom>
        </p:spPr>
      </p:pic>
      <p:pic>
        <p:nvPicPr>
          <p:cNvPr id="8" name="Picture 7" descr="SCADShorts"/>
          <p:cNvPicPr>
            <a:picLocks noChangeAspect="1" noChangeArrowheads="1"/>
          </p:cNvPicPr>
          <p:nvPr/>
        </p:nvPicPr>
        <p:blipFill>
          <a:blip r:embed="rId3"/>
          <a:srcRect/>
          <a:stretch>
            <a:fillRect/>
          </a:stretch>
        </p:blipFill>
        <p:spPr bwMode="auto">
          <a:xfrm>
            <a:off x="3733800" y="1524000"/>
            <a:ext cx="5029200" cy="3771304"/>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990600" y="0"/>
            <a:ext cx="10327342" cy="6858000"/>
          </a:xfrm>
          <a:prstGeom prst="rect">
            <a:avLst/>
          </a:prstGeom>
          <a:noFill/>
          <a:ln w="9525">
            <a:noFill/>
            <a:miter lim="800000"/>
            <a:headEnd/>
            <a:tailEnd/>
          </a:ln>
        </p:spPr>
      </p:pic>
      <p:sp>
        <p:nvSpPr>
          <p:cNvPr id="6" name="Rectangle 5"/>
          <p:cNvSpPr/>
          <p:nvPr/>
        </p:nvSpPr>
        <p:spPr>
          <a:xfrm>
            <a:off x="-304800" y="3886200"/>
            <a:ext cx="8534400" cy="2667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57200" y="3886200"/>
            <a:ext cx="8610600" cy="2743200"/>
          </a:xfrm>
          <a:prstGeom prst="rect">
            <a:avLst/>
          </a:prstGeom>
        </p:spPr>
        <p:txBody>
          <a:bodyPr vert="horz" lIns="91440" tIns="45720" rIns="91440" bIns="45720" rtlCol="0" anchor="ctr">
            <a:noAutofit/>
          </a:bodyPr>
          <a:lstStyle/>
          <a:p>
            <a:pPr lvl="0" algn="ctr">
              <a:spcBef>
                <a:spcPct val="0"/>
              </a:spcBef>
            </a:pPr>
            <a:r>
              <a:rPr lang="en-US" sz="5000" b="1" dirty="0" smtClean="0">
                <a:ea typeface="+mj-ea"/>
                <a:cs typeface="Arial" pitchFamily="34" charset="0"/>
              </a:rPr>
              <a:t>“Pay attention to what users do, not what they say.”</a:t>
            </a:r>
            <a:endParaRPr kumimoji="0" lang="en-US" sz="5000" b="1" i="1" u="none" strike="noStrike" kern="1200" cap="none" spc="0" normalizeH="0" baseline="0" noProof="0" dirty="0" smtClean="0">
              <a:ln>
                <a:noFill/>
              </a:ln>
              <a:solidFill>
                <a:schemeClr val="tx1"/>
              </a:solidFill>
              <a:effectLst/>
              <a:uLnTx/>
              <a:uFillTx/>
              <a:latin typeface="+mn-lt"/>
              <a:ea typeface="+mj-ea"/>
              <a:cs typeface="Arial" pitchFamily="34" charset="0"/>
            </a:endParaRPr>
          </a:p>
          <a:p>
            <a:pPr algn="r">
              <a:spcBef>
                <a:spcPct val="0"/>
              </a:spcBef>
            </a:pPr>
            <a:r>
              <a:rPr lang="en-US" sz="2000" i="1" dirty="0" smtClean="0">
                <a:ea typeface="+mj-ea"/>
                <a:cs typeface="Arial" pitchFamily="34" charset="0"/>
              </a:rPr>
              <a:t>- </a:t>
            </a:r>
            <a:r>
              <a:rPr lang="en-US" sz="2000" i="1" dirty="0" err="1" smtClean="0">
                <a:ea typeface="+mj-ea"/>
                <a:cs typeface="Arial" pitchFamily="34" charset="0"/>
              </a:rPr>
              <a:t>Jakob</a:t>
            </a:r>
            <a:r>
              <a:rPr lang="en-US" sz="2000" i="1" dirty="0" smtClean="0">
                <a:ea typeface="+mj-ea"/>
                <a:cs typeface="Arial" pitchFamily="34" charset="0"/>
              </a:rPr>
              <a:t> Nielsen</a:t>
            </a:r>
            <a:endParaRPr kumimoji="0" lang="en-US" sz="2000"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81000" y="1219200"/>
            <a:ext cx="5862355" cy="3505200"/>
          </a:xfrm>
          <a:prstGeom prst="rect">
            <a:avLst/>
          </a:prstGeom>
          <a:noFill/>
          <a:ln w="9525">
            <a:noFill/>
            <a:miter lim="800000"/>
            <a:headEnd/>
            <a:tailEnd/>
          </a:ln>
        </p:spPr>
      </p:pic>
      <p:sp>
        <p:nvSpPr>
          <p:cNvPr id="5" name="TextBox 4"/>
          <p:cNvSpPr txBox="1"/>
          <p:nvPr/>
        </p:nvSpPr>
        <p:spPr>
          <a:xfrm>
            <a:off x="304800" y="5833646"/>
            <a:ext cx="3048000" cy="338554"/>
          </a:xfrm>
          <a:prstGeom prst="rect">
            <a:avLst/>
          </a:prstGeom>
          <a:noFill/>
        </p:spPr>
        <p:txBody>
          <a:bodyPr wrap="square" rtlCol="0">
            <a:spAutoFit/>
          </a:bodyPr>
          <a:lstStyle/>
          <a:p>
            <a:r>
              <a:rPr lang="en-US" sz="1600" dirty="0" smtClean="0"/>
              <a:t>Source: </a:t>
            </a:r>
            <a:r>
              <a:rPr lang="en-US" sz="1600" dirty="0" err="1" smtClean="0"/>
              <a:t>Jakob</a:t>
            </a:r>
            <a:r>
              <a:rPr lang="en-US" sz="1600" dirty="0" smtClean="0"/>
              <a:t> Nielsen’s </a:t>
            </a:r>
            <a:r>
              <a:rPr lang="en-US" sz="1600" dirty="0" smtClean="0">
                <a:hlinkClick r:id="rId3"/>
              </a:rPr>
              <a:t>AlertBox</a:t>
            </a:r>
            <a:endParaRPr lang="en-US" sz="1600" dirty="0"/>
          </a:p>
        </p:txBody>
      </p:sp>
      <p:sp>
        <p:nvSpPr>
          <p:cNvPr id="6" name="TextBox 5"/>
          <p:cNvSpPr txBox="1"/>
          <p:nvPr/>
        </p:nvSpPr>
        <p:spPr>
          <a:xfrm>
            <a:off x="6400800" y="1524000"/>
            <a:ext cx="2286000" cy="2400657"/>
          </a:xfrm>
          <a:prstGeom prst="rect">
            <a:avLst/>
          </a:prstGeom>
          <a:noFill/>
        </p:spPr>
        <p:txBody>
          <a:bodyPr wrap="square" rtlCol="0">
            <a:spAutoFit/>
          </a:bodyPr>
          <a:lstStyle/>
          <a:p>
            <a:r>
              <a:rPr lang="en-US" sz="2500" dirty="0" smtClean="0"/>
              <a:t>5 usability participants can reveal about 85% of all problems with your website.</a:t>
            </a:r>
            <a:endParaRPr lang="en-US" sz="25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l="2500" t="22000" r="33125" b="5000"/>
          <a:stretch>
            <a:fillRect/>
          </a:stretch>
        </p:blipFill>
        <p:spPr bwMode="auto">
          <a:xfrm>
            <a:off x="609600" y="381000"/>
            <a:ext cx="78486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309330"/>
            <a:ext cx="4419600" cy="5016758"/>
          </a:xfrm>
          <a:prstGeom prst="rect">
            <a:avLst/>
          </a:prstGeom>
          <a:noFill/>
        </p:spPr>
        <p:txBody>
          <a:bodyPr wrap="square" rtlCol="0">
            <a:spAutoFit/>
          </a:bodyPr>
          <a:lstStyle/>
          <a:p>
            <a:pPr marL="457200" indent="-457200">
              <a:spcBef>
                <a:spcPts val="1200"/>
              </a:spcBef>
              <a:buClr>
                <a:srgbClr val="92D050"/>
              </a:buClr>
              <a:buFont typeface="Calibri" pitchFamily="34" charset="0"/>
              <a:buChar char="Δ"/>
            </a:pPr>
            <a:r>
              <a:rPr lang="en-US" sz="2000" dirty="0" smtClean="0"/>
              <a:t>Identify an action verb instead of "click here"</a:t>
            </a:r>
          </a:p>
          <a:p>
            <a:pPr marL="457200" indent="-457200">
              <a:spcBef>
                <a:spcPts val="1200"/>
              </a:spcBef>
              <a:buClr>
                <a:srgbClr val="92D050"/>
              </a:buClr>
              <a:buFont typeface="Calibri" pitchFamily="34" charset="0"/>
              <a:buChar char="Δ"/>
            </a:pPr>
            <a:r>
              <a:rPr lang="en-US" sz="2000" dirty="0" smtClean="0"/>
              <a:t>Use font type and size or image size and colors for weight and hierarchy</a:t>
            </a:r>
          </a:p>
          <a:p>
            <a:pPr marL="457200" indent="-457200">
              <a:spcBef>
                <a:spcPts val="1200"/>
              </a:spcBef>
              <a:buClr>
                <a:srgbClr val="92D050"/>
              </a:buClr>
              <a:buFont typeface="Calibri" pitchFamily="34" charset="0"/>
              <a:buChar char="Δ"/>
            </a:pPr>
            <a:r>
              <a:rPr lang="en-US" sz="2000" dirty="0" smtClean="0"/>
              <a:t>Focus on programs, majors, courses (not departments, college, schools)</a:t>
            </a:r>
          </a:p>
          <a:p>
            <a:pPr marL="457200" indent="-457200">
              <a:spcBef>
                <a:spcPts val="1200"/>
              </a:spcBef>
              <a:buClr>
                <a:srgbClr val="92D050"/>
              </a:buClr>
              <a:buFont typeface="Calibri" pitchFamily="34" charset="0"/>
              <a:buChar char="Δ"/>
            </a:pPr>
            <a:r>
              <a:rPr lang="en-US" sz="2000" dirty="0" smtClean="0"/>
              <a:t>Don't assume alumni are coming to donate</a:t>
            </a:r>
          </a:p>
          <a:p>
            <a:pPr marL="457200" indent="-457200">
              <a:spcBef>
                <a:spcPts val="1200"/>
              </a:spcBef>
              <a:buClr>
                <a:srgbClr val="92D050"/>
              </a:buClr>
              <a:buFont typeface="Calibri" pitchFamily="34" charset="0"/>
              <a:buChar char="Δ"/>
            </a:pPr>
            <a:r>
              <a:rPr lang="en-US" sz="2000" dirty="0" smtClean="0"/>
              <a:t>Avoid welcome messages - get to the tasks</a:t>
            </a:r>
          </a:p>
          <a:p>
            <a:pPr marL="457200" indent="-457200">
              <a:spcBef>
                <a:spcPts val="1200"/>
              </a:spcBef>
              <a:buClr>
                <a:srgbClr val="92D050"/>
              </a:buClr>
              <a:buFont typeface="Calibri" pitchFamily="34" charset="0"/>
              <a:buChar char="Δ"/>
            </a:pPr>
            <a:r>
              <a:rPr lang="en-US" sz="2000" dirty="0" smtClean="0"/>
              <a:t>Use a visited link color</a:t>
            </a:r>
          </a:p>
          <a:p>
            <a:pPr marL="457200" indent="-457200">
              <a:spcBef>
                <a:spcPts val="1200"/>
              </a:spcBef>
              <a:buClr>
                <a:srgbClr val="92D050"/>
              </a:buClr>
              <a:buFont typeface="Calibri" pitchFamily="34" charset="0"/>
              <a:buChar char="Δ"/>
            </a:pPr>
            <a:r>
              <a:rPr lang="en-US" sz="2000" dirty="0" smtClean="0"/>
              <a:t>Let users determine if they want to open a new window</a:t>
            </a:r>
          </a:p>
        </p:txBody>
      </p:sp>
      <p:sp>
        <p:nvSpPr>
          <p:cNvPr id="3" name="Title 1"/>
          <p:cNvSpPr txBox="1">
            <a:spLocks noGrp="1"/>
          </p:cNvSpPr>
          <p:nvPr>
            <p:ph idx="1"/>
          </p:nvPr>
        </p:nvSpPr>
        <p:spPr>
          <a:xfrm>
            <a:off x="381000" y="381001"/>
            <a:ext cx="8305800" cy="838199"/>
          </a:xfrm>
          <a:prstGeom prst="rect">
            <a:avLst/>
          </a:prstGeom>
        </p:spPr>
        <p:txBody>
          <a:bodyPr vert="horz" lIns="91440" tIns="45720" rIns="91440" bIns="45720" rtlCol="0" anchor="ctr">
            <a:noAutofit/>
          </a:bodyPr>
          <a:lstStyle/>
          <a:p>
            <a:pPr marL="0" lvl="0" indent="0">
              <a:spcBef>
                <a:spcPct val="0"/>
              </a:spcBef>
              <a:buNone/>
              <a:defRPr/>
            </a:pPr>
            <a:r>
              <a:rPr lang="en-US" sz="4500" b="1" dirty="0" smtClean="0">
                <a:latin typeface="+mn-lt"/>
                <a:ea typeface="+mj-ea"/>
              </a:rPr>
              <a:t>More tips for creating balance</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309330"/>
            <a:ext cx="7543800" cy="2246769"/>
          </a:xfrm>
          <a:prstGeom prst="rect">
            <a:avLst/>
          </a:prstGeom>
          <a:noFill/>
        </p:spPr>
        <p:txBody>
          <a:bodyPr wrap="square" rtlCol="0">
            <a:spAutoFit/>
          </a:bodyPr>
          <a:lstStyle/>
          <a:p>
            <a:pPr marL="457200" indent="-457200">
              <a:spcBef>
                <a:spcPts val="1200"/>
              </a:spcBef>
              <a:buClr>
                <a:srgbClr val="92D050"/>
              </a:buClr>
              <a:buFont typeface="Calibri" pitchFamily="34" charset="0"/>
              <a:buChar char="Δ"/>
            </a:pPr>
            <a:r>
              <a:rPr lang="en-US" sz="2000" dirty="0" smtClean="0"/>
              <a:t>FiveSecondTest.com</a:t>
            </a:r>
          </a:p>
          <a:p>
            <a:pPr marL="457200" indent="-457200">
              <a:spcBef>
                <a:spcPts val="1200"/>
              </a:spcBef>
              <a:buClr>
                <a:srgbClr val="92D050"/>
              </a:buClr>
              <a:buFont typeface="Calibri" pitchFamily="34" charset="0"/>
              <a:buChar char="Δ"/>
            </a:pPr>
            <a:r>
              <a:rPr lang="en-US" sz="2000" dirty="0" smtClean="0"/>
              <a:t>Crazy Egg </a:t>
            </a:r>
          </a:p>
          <a:p>
            <a:pPr marL="457200" indent="-457200">
              <a:spcBef>
                <a:spcPts val="1200"/>
              </a:spcBef>
              <a:buClr>
                <a:srgbClr val="92D050"/>
              </a:buClr>
              <a:buFont typeface="Calibri" pitchFamily="34" charset="0"/>
              <a:buChar char="Δ"/>
            </a:pPr>
            <a:r>
              <a:rPr lang="en-US" sz="2000" dirty="0" err="1" smtClean="0"/>
              <a:t>Morae</a:t>
            </a:r>
            <a:r>
              <a:rPr lang="en-US" sz="2000" dirty="0" smtClean="0"/>
              <a:t> Usability Testing Software</a:t>
            </a:r>
          </a:p>
          <a:p>
            <a:pPr marL="457200" indent="-457200">
              <a:spcBef>
                <a:spcPts val="1200"/>
              </a:spcBef>
              <a:buClr>
                <a:srgbClr val="92D050"/>
              </a:buClr>
              <a:buFont typeface="Calibri" pitchFamily="34" charset="0"/>
              <a:buChar char="Δ"/>
            </a:pPr>
            <a:r>
              <a:rPr lang="en-US" sz="2000" dirty="0" err="1" smtClean="0"/>
              <a:t>Omnigraffle</a:t>
            </a:r>
            <a:r>
              <a:rPr lang="en-US" sz="2000" dirty="0" smtClean="0"/>
              <a:t>, Microsoft Visio, or </a:t>
            </a:r>
            <a:r>
              <a:rPr lang="en-US" sz="2000" dirty="0" err="1" smtClean="0"/>
              <a:t>Axure</a:t>
            </a:r>
            <a:endParaRPr lang="en-US" sz="2000" dirty="0" smtClean="0"/>
          </a:p>
          <a:p>
            <a:pPr marL="457200" indent="-457200">
              <a:spcBef>
                <a:spcPts val="1200"/>
              </a:spcBef>
              <a:buClr>
                <a:srgbClr val="92D050"/>
              </a:buClr>
              <a:buFont typeface="Calibri" pitchFamily="34" charset="0"/>
              <a:buChar char="Δ"/>
            </a:pPr>
            <a:endParaRPr lang="en-US" sz="2000" dirty="0" smtClean="0"/>
          </a:p>
        </p:txBody>
      </p:sp>
      <p:sp>
        <p:nvSpPr>
          <p:cNvPr id="5" name="Title 1"/>
          <p:cNvSpPr txBox="1">
            <a:spLocks/>
          </p:cNvSpPr>
          <p:nvPr/>
        </p:nvSpPr>
        <p:spPr>
          <a:xfrm>
            <a:off x="381000" y="381001"/>
            <a:ext cx="8305800" cy="838199"/>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 typeface="Arial" pitchFamily="34" charset="0"/>
              <a:buNone/>
              <a:tabLst/>
              <a:defRPr/>
            </a:pPr>
            <a:r>
              <a:rPr kumimoji="0" lang="en-US" sz="4500" b="1" i="0" u="none" strike="noStrike" kern="1200" cap="none" spc="0" normalizeH="0" baseline="0" noProof="0" dirty="0" smtClean="0">
                <a:ln>
                  <a:noFill/>
                </a:ln>
                <a:solidFill>
                  <a:schemeClr val="tx1"/>
                </a:solidFill>
                <a:effectLst/>
                <a:uLnTx/>
                <a:uFillTx/>
                <a:latin typeface="+mn-lt"/>
                <a:ea typeface="+mj-ea"/>
                <a:cs typeface="Arial" pitchFamily="34" charset="0"/>
              </a:rPr>
              <a:t>Tools for creating balance</a:t>
            </a:r>
            <a:endParaRPr kumimoji="0" lang="en-US" sz="4500" b="1"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066800" y="990600"/>
            <a:ext cx="6362700" cy="45242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t="11718" b="9833"/>
          <a:stretch>
            <a:fillRect/>
          </a:stretch>
        </p:blipFill>
        <p:spPr bwMode="auto">
          <a:xfrm>
            <a:off x="-2825284" y="0"/>
            <a:ext cx="12045484" cy="6324600"/>
          </a:xfrm>
          <a:prstGeom prst="rect">
            <a:avLst/>
          </a:prstGeom>
          <a:noFill/>
          <a:ln w="9525">
            <a:noFill/>
            <a:miter lim="800000"/>
            <a:headEnd/>
            <a:tailEnd/>
          </a:ln>
        </p:spPr>
      </p:pic>
      <p:sp>
        <p:nvSpPr>
          <p:cNvPr id="6" name="Rectangle 3"/>
          <p:cNvSpPr>
            <a:spLocks noChangeArrowheads="1"/>
          </p:cNvSpPr>
          <p:nvPr/>
        </p:nvSpPr>
        <p:spPr bwMode="auto">
          <a:xfrm>
            <a:off x="3733800" y="2362200"/>
            <a:ext cx="5410200" cy="3416320"/>
          </a:xfrm>
          <a:prstGeom prst="rect">
            <a:avLst/>
          </a:prstGeom>
          <a:noFill/>
          <a:ln w="9525">
            <a:noFill/>
            <a:miter lim="800000"/>
            <a:headEnd/>
            <a:tailEnd/>
          </a:ln>
          <a:effectLst/>
        </p:spPr>
        <p:txBody>
          <a:bodyPr wrap="square">
            <a:spAutoFit/>
          </a:bodyPr>
          <a:lstStyle/>
          <a:p>
            <a:pPr algn="l"/>
            <a:r>
              <a:rPr lang="en-US" sz="2700" dirty="0" smtClean="0"/>
              <a:t>Questions, ideas, comments?</a:t>
            </a:r>
          </a:p>
          <a:p>
            <a:r>
              <a:rPr lang="en-US" sz="2700" dirty="0" smtClean="0"/>
              <a:t>	  </a:t>
            </a:r>
            <a:r>
              <a:rPr lang="en-US" sz="2700" dirty="0" smtClean="0">
                <a:hlinkClick r:id="rId3"/>
              </a:rPr>
              <a:t>Kati.Davis@Stamats.com</a:t>
            </a:r>
            <a:endParaRPr lang="en-US" sz="2700" dirty="0" smtClean="0"/>
          </a:p>
          <a:p>
            <a:r>
              <a:rPr lang="en-US" sz="2700" dirty="0" smtClean="0"/>
              <a:t>	  </a:t>
            </a:r>
            <a:r>
              <a:rPr lang="en-US" sz="2700" dirty="0" smtClean="0">
                <a:hlinkClick r:id="rId4"/>
              </a:rPr>
              <a:t>@</a:t>
            </a:r>
            <a:r>
              <a:rPr lang="en-US" sz="2700" dirty="0" err="1" smtClean="0">
                <a:hlinkClick r:id="rId4"/>
              </a:rPr>
              <a:t>KatiDavis</a:t>
            </a:r>
            <a:endParaRPr lang="en-US" sz="2700" dirty="0" smtClean="0"/>
          </a:p>
          <a:p>
            <a:r>
              <a:rPr lang="en-US" sz="2700" dirty="0" smtClean="0"/>
              <a:t>	  800-553-8878</a:t>
            </a:r>
          </a:p>
          <a:p>
            <a:endParaRPr lang="en-US" sz="2700" dirty="0" smtClean="0"/>
          </a:p>
          <a:p>
            <a:r>
              <a:rPr lang="en-US" sz="2700" dirty="0" smtClean="0">
                <a:hlinkClick r:id="rId5"/>
              </a:rPr>
              <a:t>http://www.SlideShare.net/KatiDavis</a:t>
            </a:r>
            <a:r>
              <a:rPr lang="en-US" sz="2700" dirty="0" smtClean="0"/>
              <a:t> </a:t>
            </a:r>
          </a:p>
          <a:p>
            <a:pPr algn="l"/>
            <a:endParaRPr lang="en-US" sz="1800" i="0" dirty="0"/>
          </a:p>
          <a:p>
            <a:pPr algn="l"/>
            <a:endParaRPr lang="en-US" sz="1800" i="0" dirty="0"/>
          </a:p>
          <a:p>
            <a:r>
              <a:rPr lang="en-US" sz="1800" i="0" dirty="0" smtClean="0">
                <a:solidFill>
                  <a:srgbClr val="333300"/>
                </a:solidFill>
              </a:rPr>
              <a:t> </a:t>
            </a:r>
            <a:endParaRPr lang="en-US" sz="1800" i="0" dirty="0">
              <a:solidFill>
                <a:srgbClr val="333300"/>
              </a:solidFill>
            </a:endParaRPr>
          </a:p>
        </p:txBody>
      </p:sp>
      <p:pic>
        <p:nvPicPr>
          <p:cNvPr id="10" name="Picture 9" descr="kati.jpg"/>
          <p:cNvPicPr>
            <a:picLocks noChangeAspect="1"/>
          </p:cNvPicPr>
          <p:nvPr/>
        </p:nvPicPr>
        <p:blipFill>
          <a:blip r:embed="rId6"/>
          <a:stretch>
            <a:fillRect/>
          </a:stretch>
        </p:blipFill>
        <p:spPr>
          <a:xfrm>
            <a:off x="3810000" y="2895599"/>
            <a:ext cx="911352" cy="911352"/>
          </a:xfrm>
          <a:prstGeom prst="rect">
            <a:avLst/>
          </a:prstGeom>
        </p:spPr>
      </p:pic>
      <p:sp>
        <p:nvSpPr>
          <p:cNvPr id="9" name="TextBox 8"/>
          <p:cNvSpPr txBox="1"/>
          <p:nvPr/>
        </p:nvSpPr>
        <p:spPr>
          <a:xfrm>
            <a:off x="152400" y="609600"/>
            <a:ext cx="6934200" cy="861774"/>
          </a:xfrm>
          <a:prstGeom prst="rect">
            <a:avLst/>
          </a:prstGeom>
          <a:noFill/>
        </p:spPr>
        <p:txBody>
          <a:bodyPr wrap="square" rtlCol="0">
            <a:spAutoFit/>
          </a:bodyPr>
          <a:lstStyle/>
          <a:p>
            <a:r>
              <a:rPr lang="en-US" sz="5000" dirty="0" smtClean="0"/>
              <a:t>Thank You :)</a:t>
            </a:r>
            <a:endParaRPr lang="en-US" sz="5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nstructions.jpg"/>
          <p:cNvPicPr>
            <a:picLocks noGrp="1" noChangeAspect="1"/>
          </p:cNvPicPr>
          <p:nvPr>
            <p:ph idx="1"/>
          </p:nvPr>
        </p:nvPicPr>
        <p:blipFill>
          <a:blip r:embed="rId2"/>
          <a:stretch>
            <a:fillRect/>
          </a:stretch>
        </p:blipFill>
        <p:spPr>
          <a:xfrm>
            <a:off x="4405369" y="762000"/>
            <a:ext cx="4052831" cy="5211763"/>
          </a:xfrm>
        </p:spPr>
      </p:pic>
      <p:pic>
        <p:nvPicPr>
          <p:cNvPr id="5" name="Picture 4" descr="instruction-manual.jpg"/>
          <p:cNvPicPr>
            <a:picLocks noChangeAspect="1"/>
          </p:cNvPicPr>
          <p:nvPr/>
        </p:nvPicPr>
        <p:blipFill>
          <a:blip r:embed="rId3"/>
          <a:stretch>
            <a:fillRect/>
          </a:stretch>
        </p:blipFill>
        <p:spPr>
          <a:xfrm>
            <a:off x="609600" y="1524000"/>
            <a:ext cx="3639312" cy="34450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476375" y="1524000"/>
            <a:ext cx="6191250" cy="3067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1600" y="1905000"/>
            <a:ext cx="6324600" cy="2400657"/>
          </a:xfrm>
          <a:prstGeom prst="rect">
            <a:avLst/>
          </a:prstGeom>
          <a:noFill/>
        </p:spPr>
        <p:txBody>
          <a:bodyPr wrap="square" rtlCol="0">
            <a:spAutoFit/>
          </a:bodyPr>
          <a:lstStyle/>
          <a:p>
            <a:pPr lvl="0" algn="ctr"/>
            <a:r>
              <a:rPr lang="en-US" sz="5000" dirty="0" smtClean="0"/>
              <a:t>What is user experience design?</a:t>
            </a:r>
            <a:endParaRPr lang="en-US" sz="5000" dirty="0" smtClean="0">
              <a:latin typeface="Arial" pitchFamily="34" charset="0"/>
              <a:cs typeface="Arial" pitchFamily="34" charset="0"/>
            </a:endParaRPr>
          </a:p>
          <a:p>
            <a:pPr algn="ctr"/>
            <a:endParaRPr lang="en-US" sz="5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381000"/>
            <a:ext cx="4191000" cy="5791200"/>
          </a:xfrm>
          <a:prstGeom prst="rect">
            <a:avLst/>
          </a:prstGeom>
        </p:spPr>
        <p:txBody>
          <a:bodyPr vert="horz" lIns="91440" tIns="45720" rIns="91440" bIns="45720" rtlCol="0" anchor="ctr">
            <a:noAutofit/>
          </a:bodyPr>
          <a:lstStyle/>
          <a:p>
            <a:pPr lvl="0" algn="ctr">
              <a:spcBef>
                <a:spcPct val="0"/>
              </a:spcBef>
            </a:pPr>
            <a:r>
              <a:rPr lang="en-US" sz="4000" dirty="0" smtClean="0"/>
              <a:t>User experience design is </a:t>
            </a:r>
          </a:p>
          <a:p>
            <a:pPr lvl="0" algn="ctr">
              <a:spcBef>
                <a:spcPct val="0"/>
              </a:spcBef>
            </a:pPr>
            <a:r>
              <a:rPr lang="en-US" sz="4000" dirty="0" smtClean="0"/>
              <a:t>"an approach to creating successful experiences for people in any medium.”</a:t>
            </a:r>
            <a:endParaRPr lang="en-US" sz="4000" b="1" dirty="0" smtClean="0">
              <a:ea typeface="+mj-ea"/>
              <a:cs typeface="Arial" pitchFamily="34" charset="0"/>
            </a:endParaRPr>
          </a:p>
          <a:p>
            <a:pPr algn="r">
              <a:spcBef>
                <a:spcPct val="0"/>
              </a:spcBef>
            </a:pPr>
            <a:endParaRPr lang="en-US" sz="2000" i="1" dirty="0" smtClean="0">
              <a:ea typeface="+mj-ea"/>
              <a:cs typeface="Arial" pitchFamily="34" charset="0"/>
            </a:endParaRPr>
          </a:p>
          <a:p>
            <a:pPr algn="r">
              <a:spcBef>
                <a:spcPct val="0"/>
              </a:spcBef>
            </a:pPr>
            <a:r>
              <a:rPr lang="en-US" sz="2000" i="1" dirty="0" smtClean="0">
                <a:ea typeface="+mj-ea"/>
                <a:cs typeface="Arial" pitchFamily="34" charset="0"/>
              </a:rPr>
              <a:t>- Nathan </a:t>
            </a:r>
            <a:r>
              <a:rPr lang="en-US" sz="2000" i="1" dirty="0" err="1" smtClean="0">
                <a:ea typeface="+mj-ea"/>
                <a:cs typeface="Arial" pitchFamily="34" charset="0"/>
              </a:rPr>
              <a:t>Shedroff</a:t>
            </a:r>
            <a:endParaRPr kumimoji="0" lang="en-US" sz="2000" i="1" u="none" strike="noStrike" kern="1200" cap="none" spc="0" normalizeH="0" baseline="0" noProof="0" dirty="0">
              <a:ln>
                <a:noFill/>
              </a:ln>
              <a:solidFill>
                <a:schemeClr val="tx1"/>
              </a:solidFill>
              <a:effectLst/>
              <a:uLnTx/>
              <a:uFillTx/>
              <a:latin typeface="+mn-lt"/>
              <a:ea typeface="+mj-ea"/>
              <a:cs typeface="Times New Roman" pitchFamily="18" charset="0"/>
            </a:endParaRPr>
          </a:p>
        </p:txBody>
      </p:sp>
      <p:pic>
        <p:nvPicPr>
          <p:cNvPr id="4098" name="Picture 2"/>
          <p:cNvPicPr>
            <a:picLocks noChangeAspect="1" noChangeArrowheads="1"/>
          </p:cNvPicPr>
          <p:nvPr/>
        </p:nvPicPr>
        <p:blipFill>
          <a:blip r:embed="rId2"/>
          <a:srcRect/>
          <a:stretch>
            <a:fillRect/>
          </a:stretch>
        </p:blipFill>
        <p:spPr bwMode="auto">
          <a:xfrm>
            <a:off x="5048250" y="1447800"/>
            <a:ext cx="4095750"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4588</TotalTime>
  <Words>534</Words>
  <Application>Microsoft Office PowerPoint</Application>
  <PresentationFormat>On-screen Show (4:3)</PresentationFormat>
  <Paragraphs>107</Paragraphs>
  <Slides>50</Slides>
  <Notes>0</Notes>
  <HiddenSlides>0</HiddenSlides>
  <MMClips>0</MMClips>
  <ScaleCrop>false</ScaleCrop>
  <HeadingPairs>
    <vt:vector size="4" baseType="variant">
      <vt:variant>
        <vt:lpstr>Theme</vt:lpstr>
      </vt:variant>
      <vt:variant>
        <vt:i4>3</vt:i4>
      </vt:variant>
      <vt:variant>
        <vt:lpstr>Slide Titles</vt:lpstr>
      </vt:variant>
      <vt:variant>
        <vt:i4>50</vt:i4>
      </vt:variant>
    </vt:vector>
  </HeadingPairs>
  <TitlesOfParts>
    <vt:vector size="53" baseType="lpstr">
      <vt:lpstr>TEMPLATE</vt:lpstr>
      <vt:lpstr>Custom Design</vt:lpstr>
      <vt:lpstr>2_Custom Design</vt:lpstr>
      <vt:lpstr>SIM Tech 2009  The Tao of Web  Balancing Strategy &amp; Design for an Effective User Experience  on Higher Education Web Sites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Stamats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lastModifiedBy>Valued Acer Customer</cp:lastModifiedBy>
  <cp:revision>60</cp:revision>
  <dcterms:created xsi:type="dcterms:W3CDTF">2009-08-18T14:47:00Z</dcterms:created>
  <dcterms:modified xsi:type="dcterms:W3CDTF">2009-11-13T23:37:22Z</dcterms:modified>
</cp:coreProperties>
</file>